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0" r:id="rId14"/>
    <p:sldId id="269" r:id="rId15"/>
    <p:sldId id="268" r:id="rId16"/>
    <p:sldId id="271" r:id="rId17"/>
    <p:sldId id="277" r:id="rId18"/>
    <p:sldId id="272" r:id="rId19"/>
    <p:sldId id="273" r:id="rId20"/>
    <p:sldId id="274" r:id="rId21"/>
    <p:sldId id="275" r:id="rId22"/>
    <p:sldId id="278" r:id="rId23"/>
    <p:sldId id="276" r:id="rId24"/>
    <p:sldId id="279"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8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cs typeface="+mn-cs"/>
              </a:defRPr>
            </a:lvl1pPr>
          </a:lstStyle>
          <a:p>
            <a:pPr>
              <a:defRPr/>
            </a:pPr>
            <a:fld id="{55A3C156-8BA9-472A-859E-A8359F975317}" type="datetimeFigureOut">
              <a:rPr lang="en-US"/>
              <a:pPr>
                <a:defRPr/>
              </a:pPr>
              <a:t>10/6/2015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2F80236-A938-4AEF-821F-8F8204CF152F}" type="slidenum">
              <a:rPr lang="en-US" altLang="en-US"/>
              <a:pPr/>
              <a:t>‹#›</a:t>
            </a:fld>
            <a:endParaRPr lang="en-US" altLang="en-US"/>
          </a:p>
        </p:txBody>
      </p:sp>
    </p:spTree>
    <p:extLst>
      <p:ext uri="{BB962C8B-B14F-4D97-AF65-F5344CB8AC3E}">
        <p14:creationId xmlns:p14="http://schemas.microsoft.com/office/powerpoint/2010/main" val="876862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4.xml"/><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Freeform 18"/>
            <p:cNvSpPr>
              <a:spLocks/>
            </p:cNvSpPr>
            <p:nvPr/>
          </p:nvSpPr>
          <p:spPr bwMode="auto">
            <a:xfrm>
              <a:off x="35926" y="5135025"/>
              <a:ext cx="9108074" cy="838869"/>
            </a:xfrm>
            <a:custGeom>
              <a:avLst/>
              <a:gdLst>
                <a:gd name="T0" fmla="*/ 0 w 5760"/>
                <a:gd name="T1" fmla="*/ 0 h 528"/>
                <a:gd name="T2" fmla="*/ 9108074 w 5760"/>
                <a:gd name="T3" fmla="*/ 0 h 528"/>
                <a:gd name="T4" fmla="*/ 9108074 w 5760"/>
                <a:gd name="T5" fmla="*/ 838869 h 528"/>
                <a:gd name="T6" fmla="*/ 75901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CA77DE0C-D787-4CDD-824B-690C6279D080}" type="datetime1">
              <a:rPr lang="en-US"/>
              <a:pPr>
                <a:defRPr/>
              </a:pPr>
              <a:t>10/6/2015</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lstStyle>
          <a:p>
            <a:fld id="{7BDD7621-2778-4ADB-8B5B-2E5A13134627}" type="slidenum">
              <a:rPr lang="en-US" altLang="en-US"/>
              <a:pPr/>
              <a:t>‹#›</a:t>
            </a:fld>
            <a:endParaRPr lang="en-US" altLang="en-US"/>
          </a:p>
        </p:txBody>
      </p:sp>
    </p:spTree>
    <p:extLst>
      <p:ext uri="{BB962C8B-B14F-4D97-AF65-F5344CB8AC3E}">
        <p14:creationId xmlns:p14="http://schemas.microsoft.com/office/powerpoint/2010/main" val="78382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C522330-A744-4DA6-80F0-9ACC60808C34}" type="datetime1">
              <a:rPr lang="en-US"/>
              <a:pPr>
                <a:defRPr/>
              </a:pPr>
              <a:t>10/6/2015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D7A2E276-D100-4909-AAF6-AFDB7787CFBA}" type="slidenum">
              <a:rPr lang="en-US" altLang="en-US"/>
              <a:pPr/>
              <a:t>‹#›</a:t>
            </a:fld>
            <a:endParaRPr lang="en-US" altLang="en-US"/>
          </a:p>
        </p:txBody>
      </p:sp>
    </p:spTree>
    <p:extLst>
      <p:ext uri="{BB962C8B-B14F-4D97-AF65-F5344CB8AC3E}">
        <p14:creationId xmlns:p14="http://schemas.microsoft.com/office/powerpoint/2010/main" val="97071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ED42124F-DB92-4646-9FC3-5FD9B1DA6AE9}" type="datetime1">
              <a:rPr lang="en-US"/>
              <a:pPr>
                <a:defRPr/>
              </a:pPr>
              <a:t>10/6/2015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729B9F4F-1EBB-41FA-90EB-B580D55F5952}" type="slidenum">
              <a:rPr lang="en-US" altLang="en-US"/>
              <a:pPr/>
              <a:t>‹#›</a:t>
            </a:fld>
            <a:endParaRPr lang="en-US" altLang="en-US"/>
          </a:p>
        </p:txBody>
      </p:sp>
    </p:spTree>
    <p:extLst>
      <p:ext uri="{BB962C8B-B14F-4D97-AF65-F5344CB8AC3E}">
        <p14:creationId xmlns:p14="http://schemas.microsoft.com/office/powerpoint/2010/main" val="1613029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44616BBB-8FFA-4CEE-A553-88449BA3BB42}" type="datetime1">
              <a:rPr lang="en-US"/>
              <a:pPr>
                <a:defRPr/>
              </a:pPr>
              <a:t>10/6/2015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587689FD-4FA1-4A8F-A043-6643F3ABBD0F}" type="slidenum">
              <a:rPr lang="en-US" altLang="en-US"/>
              <a:pPr/>
              <a:t>‹#›</a:t>
            </a:fld>
            <a:endParaRPr lang="en-US" altLang="en-US"/>
          </a:p>
        </p:txBody>
      </p:sp>
    </p:spTree>
    <p:extLst>
      <p:ext uri="{BB962C8B-B14F-4D97-AF65-F5344CB8AC3E}">
        <p14:creationId xmlns:p14="http://schemas.microsoft.com/office/powerpoint/2010/main" val="66812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767819DA-8F9C-4C95-A928-C1B59F338204}" type="datetime1">
              <a:rPr lang="en-US"/>
              <a:pPr>
                <a:defRPr/>
              </a:pPr>
              <a:t>10/6/2015</a:t>
            </a:fld>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lstStyle>
          <a:p>
            <a:fld id="{834ACD88-31E1-49A1-9319-A4560C208B68}" type="slidenum">
              <a:rPr lang="en-US" altLang="en-US"/>
              <a:pPr/>
              <a:t>‹#›</a:t>
            </a:fld>
            <a:endParaRPr lang="en-US" altLang="en-US"/>
          </a:p>
        </p:txBody>
      </p:sp>
    </p:spTree>
    <p:extLst>
      <p:ext uri="{BB962C8B-B14F-4D97-AF65-F5344CB8AC3E}">
        <p14:creationId xmlns:p14="http://schemas.microsoft.com/office/powerpoint/2010/main" val="287766699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53C85BAA-CCEA-4682-9A3F-59D79361FDAC}" type="datetime1">
              <a:rPr lang="en-US"/>
              <a:pPr>
                <a:defRPr/>
              </a:pPr>
              <a:t>10/6/2015</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3EA9D3D2-30C9-4A3F-8C5C-C05DA69B3755}" type="slidenum">
              <a:rPr lang="en-US" altLang="en-US"/>
              <a:pPr/>
              <a:t>‹#›</a:t>
            </a:fld>
            <a:endParaRPr lang="en-US" altLang="en-US"/>
          </a:p>
        </p:txBody>
      </p:sp>
    </p:spTree>
    <p:extLst>
      <p:ext uri="{BB962C8B-B14F-4D97-AF65-F5344CB8AC3E}">
        <p14:creationId xmlns:p14="http://schemas.microsoft.com/office/powerpoint/2010/main" val="2673442958"/>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C6031792-A250-4544-9FB6-AE6CD939334F}" type="datetime1">
              <a:rPr lang="en-US"/>
              <a:pPr>
                <a:defRPr/>
              </a:pPr>
              <a:t>10/6/2015</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lstStyle>
          <a:p>
            <a:fld id="{95E5EED7-086A-4EC9-8752-0D92A9C46DF7}" type="slidenum">
              <a:rPr lang="en-US" altLang="en-US"/>
              <a:pPr/>
              <a:t>‹#›</a:t>
            </a:fld>
            <a:endParaRPr lang="en-US" altLang="en-US"/>
          </a:p>
        </p:txBody>
      </p:sp>
    </p:spTree>
    <p:extLst>
      <p:ext uri="{BB962C8B-B14F-4D97-AF65-F5344CB8AC3E}">
        <p14:creationId xmlns:p14="http://schemas.microsoft.com/office/powerpoint/2010/main" val="2047106395"/>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11CFDBB6-B40E-4CB4-90DB-2DEC4E3A23E7}" type="datetime1">
              <a:rPr lang="en-US"/>
              <a:pPr>
                <a:defRPr/>
              </a:pPr>
              <a:t>10/6/2015</a:t>
            </a:fld>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lstStyle>
          <a:p>
            <a:fld id="{AEA759B8-5483-41DC-8CCC-866095CAB184}" type="slidenum">
              <a:rPr lang="en-US" altLang="en-US"/>
              <a:pPr/>
              <a:t>‹#›</a:t>
            </a:fld>
            <a:endParaRPr lang="en-US" altLang="en-US"/>
          </a:p>
        </p:txBody>
      </p:sp>
    </p:spTree>
    <p:extLst>
      <p:ext uri="{BB962C8B-B14F-4D97-AF65-F5344CB8AC3E}">
        <p14:creationId xmlns:p14="http://schemas.microsoft.com/office/powerpoint/2010/main" val="2081174549"/>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628E39FE-B9F8-487B-A8C3-606908F2722A}" type="datetime1">
              <a:rPr lang="en-US"/>
              <a:pPr>
                <a:defRPr/>
              </a:pPr>
              <a:t>10/6/2015</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fld id="{994D639F-0352-4EAF-B859-FA5E23097EE0}" type="slidenum">
              <a:rPr lang="en-US" altLang="en-US"/>
              <a:pPr/>
              <a:t>‹#›</a:t>
            </a:fld>
            <a:endParaRPr lang="en-US" altLang="en-US"/>
          </a:p>
        </p:txBody>
      </p:sp>
    </p:spTree>
    <p:extLst>
      <p:ext uri="{BB962C8B-B14F-4D97-AF65-F5344CB8AC3E}">
        <p14:creationId xmlns:p14="http://schemas.microsoft.com/office/powerpoint/2010/main" val="2354283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B07819BE-EE72-4661-9A38-D246A39FFCCF}" type="datetime1">
              <a:rPr lang="en-US"/>
              <a:pPr>
                <a:defRPr/>
              </a:pPr>
              <a:t>10/6/2015</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06DBD87B-D2C2-41F0-9937-6BA3E6EE80AE}" type="slidenum">
              <a:rPr lang="en-US" altLang="en-US"/>
              <a:pPr/>
              <a:t>‹#›</a:t>
            </a:fld>
            <a:endParaRPr lang="en-US" altLang="en-US"/>
          </a:p>
        </p:txBody>
      </p:sp>
    </p:spTree>
    <p:extLst>
      <p:ext uri="{BB962C8B-B14F-4D97-AF65-F5344CB8AC3E}">
        <p14:creationId xmlns:p14="http://schemas.microsoft.com/office/powerpoint/2010/main" val="1634427498"/>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Freeform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6" name="Freeform 15"/>
          <p:cNvSpPr>
            <a:spLocks/>
          </p:cNvSpPr>
          <p:nvPr/>
        </p:nvSpPr>
        <p:spPr bwMode="auto">
          <a:xfrm>
            <a:off x="-53975" y="5784850"/>
            <a:ext cx="3802063" cy="838200"/>
          </a:xfrm>
          <a:custGeom>
            <a:avLst/>
            <a:gdLst>
              <a:gd name="T0" fmla="*/ 0 w 5760"/>
              <a:gd name="T1" fmla="*/ 0 h 528"/>
              <a:gd name="T2" fmla="*/ 3802063 w 5760"/>
              <a:gd name="T3" fmla="*/ 0 h 528"/>
              <a:gd name="T4" fmla="*/ 3802063 w 5760"/>
              <a:gd name="T5" fmla="*/ 838200 h 528"/>
              <a:gd name="T6" fmla="*/ 31684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7" name="Right Triangle 6"/>
          <p:cNvSpPr>
            <a:spLocks/>
          </p:cNvSpPr>
          <p:nvPr/>
        </p:nvSpPr>
        <p:spPr bwMode="auto">
          <a:xfrm>
            <a:off x="-6042" y="5791253"/>
            <a:ext cx="3402314" cy="1080868"/>
          </a:xfrm>
          <a:prstGeom prst="rtTriangle">
            <a:avLst/>
          </a:prstGeom>
          <a:blipFill>
            <a:blip r:embed="rId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46EB1A78-1910-4076-9E5C-6A08805B24C4}" type="datetime1">
              <a:rPr lang="en-US"/>
              <a:pPr>
                <a:defRPr/>
              </a:pPr>
              <a:t>10/6/2015</a:t>
            </a:fld>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lvl1pPr>
          </a:lstStyle>
          <a:p>
            <a:fld id="{CF1764C9-E05D-420E-B8EB-C83BA329E797}" type="slidenum">
              <a:rPr lang="en-US" altLang="en-US"/>
              <a:pPr/>
              <a:t>‹#›</a:t>
            </a:fld>
            <a:endParaRPr lang="en-US" altLang="en-US"/>
          </a:p>
        </p:txBody>
      </p:sp>
    </p:spTree>
    <p:extLst>
      <p:ext uri="{BB962C8B-B14F-4D97-AF65-F5344CB8AC3E}">
        <p14:creationId xmlns:p14="http://schemas.microsoft.com/office/powerpoint/2010/main" val="2906263372"/>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027" name="Freeform 11"/>
          <p:cNvSpPr>
            <a:spLocks/>
          </p:cNvSpPr>
          <p:nvPr/>
        </p:nvSpPr>
        <p:spPr bwMode="auto">
          <a:xfrm>
            <a:off x="-53975" y="5784850"/>
            <a:ext cx="3802063" cy="838200"/>
          </a:xfrm>
          <a:custGeom>
            <a:avLst/>
            <a:gdLst>
              <a:gd name="T0" fmla="*/ 0 w 5760"/>
              <a:gd name="T1" fmla="*/ 0 h 528"/>
              <a:gd name="T2" fmla="*/ 3802063 w 5760"/>
              <a:gd name="T3" fmla="*/ 0 h 528"/>
              <a:gd name="T4" fmla="*/ 3802063 w 5760"/>
              <a:gd name="T5" fmla="*/ 838200 h 528"/>
              <a:gd name="T6" fmla="*/ 31684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cs typeface="+mn-cs"/>
              </a:defRPr>
            </a:lvl1pPr>
            <a:extLst/>
          </a:lstStyle>
          <a:p>
            <a:pPr>
              <a:defRPr/>
            </a:pPr>
            <a:fld id="{EC61B572-7ED5-4732-A23B-742A74DC74D8}" type="datetime1">
              <a:rPr lang="en-US"/>
              <a:pPr>
                <a:defRPr/>
              </a:pPr>
              <a:t>10/6/2015</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wrap="square" lIns="91440" tIns="45720" rIns="91440" bIns="45720" numCol="1" anchor="b" anchorCtr="0" compatLnSpc="1">
            <a:prstTxWarp prst="textNoShape">
              <a:avLst/>
            </a:prstTxWarp>
          </a:bodyPr>
          <a:lstStyle>
            <a:lvl1pPr algn="r">
              <a:defRPr sz="1000">
                <a:latin typeface="Lucida Sans Unicode" panose="020B0602030504020204" pitchFamily="34" charset="0"/>
              </a:defRPr>
            </a:lvl1pPr>
          </a:lstStyle>
          <a:p>
            <a:fld id="{19589EFA-139D-461A-808F-2D959E8660A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63" r:id="rId1"/>
    <p:sldLayoutId id="2147483859" r:id="rId2"/>
    <p:sldLayoutId id="2147483864" r:id="rId3"/>
    <p:sldLayoutId id="2147483865" r:id="rId4"/>
    <p:sldLayoutId id="2147483866" r:id="rId5"/>
    <p:sldLayoutId id="2147483867" r:id="rId6"/>
    <p:sldLayoutId id="2147483860" r:id="rId7"/>
    <p:sldLayoutId id="2147483868" r:id="rId8"/>
    <p:sldLayoutId id="2147483869" r:id="rId9"/>
    <p:sldLayoutId id="2147483861" r:id="rId10"/>
    <p:sldLayoutId id="2147483862" r:id="rId11"/>
  </p:sldLayoutIdLst>
  <p:hf hdr="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anose="05040102010807070707"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anose="020B0604030504040204"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anose="05020102010507070707"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anose="05020102010507070707"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anose="05020102010507070707"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eaLnBrk="1" fontAlgn="auto" hangingPunct="1">
              <a:spcAft>
                <a:spcPts val="0"/>
              </a:spcAft>
              <a:defRPr/>
            </a:pPr>
            <a:r>
              <a:rPr lang="en-US" sz="3600" dirty="0" smtClean="0"/>
              <a:t>Community-Based Participatory Research: Issues for Investigators and Institutional Review Boards </a:t>
            </a:r>
            <a:endParaRPr lang="en-US" sz="3600" dirty="0"/>
          </a:p>
        </p:txBody>
      </p:sp>
      <p:sp>
        <p:nvSpPr>
          <p:cNvPr id="9219" name="Subtitle 2"/>
          <p:cNvSpPr>
            <a:spLocks noGrp="1"/>
          </p:cNvSpPr>
          <p:nvPr>
            <p:ph type="subTitle" idx="1"/>
          </p:nvPr>
        </p:nvSpPr>
        <p:spPr>
          <a:xfrm>
            <a:off x="685800" y="3611563"/>
            <a:ext cx="7772400" cy="2027237"/>
          </a:xfrm>
        </p:spPr>
        <p:txBody>
          <a:bodyPr/>
          <a:lstStyle/>
          <a:p>
            <a:pPr marR="0" algn="l" eaLnBrk="1" hangingPunct="1"/>
            <a:r>
              <a:rPr lang="en-US" altLang="en-US" sz="2500" smtClean="0"/>
              <a:t>David B. Resnik, JD, PhD, Bioethicist, NIEHS/NIH</a:t>
            </a:r>
          </a:p>
          <a:p>
            <a:pPr marR="0" algn="l" eaLnBrk="1" hangingPunct="1"/>
            <a:r>
              <a:rPr lang="en-US" altLang="en-US" sz="1800" smtClean="0"/>
              <a:t>This research was supported by the intramural program of the NIEHS/NIH.  It does not represent the views of the NIEHS, NIH, or US government.</a:t>
            </a:r>
          </a:p>
        </p:txBody>
      </p:sp>
      <p:pic>
        <p:nvPicPr>
          <p:cNvPr id="9220" name="Picture 16" descr="niehs-logo-hires-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52400"/>
            <a:ext cx="3662363"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1" name="Picture 26" descr="HHS_NIH_K_lar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29200" y="0"/>
            <a:ext cx="3962400" cy="140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Date Placeholder 6"/>
          <p:cNvSpPr>
            <a:spLocks noGrp="1"/>
          </p:cNvSpPr>
          <p:nvPr>
            <p:ph type="dt" sz="quarter" idx="10"/>
          </p:nvPr>
        </p:nvSpPr>
        <p:spPr/>
        <p:txBody>
          <a:bodyPr/>
          <a:lstStyle/>
          <a:p>
            <a:pPr>
              <a:defRPr/>
            </a:pPr>
            <a:fld id="{1710592D-CC4C-46A8-A2D7-C7E5E057AA29}" type="datetime1">
              <a:rPr lang="en-US"/>
              <a:pPr>
                <a:defRPr/>
              </a:pPr>
              <a:t>10/6/2015</a:t>
            </a:fld>
            <a:endParaRPr lang="en-US"/>
          </a:p>
        </p:txBody>
      </p:sp>
      <p:sp>
        <p:nvSpPr>
          <p:cNvPr id="8" name="Slide Number Placeholder 7"/>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B86E6A1-DE2F-4899-AB00-F8F5FF5DCFA7}" type="slidenum">
              <a:rPr lang="en-US" altLang="en-US">
                <a:solidFill>
                  <a:srgbClr val="FFFFFF"/>
                </a:solidFill>
                <a:latin typeface="Lucida Sans Unicode" panose="020B0602030504020204" pitchFamily="34" charset="0"/>
              </a:rPr>
              <a:pPr eaLnBrk="1" hangingPunct="1"/>
              <a:t>1</a:t>
            </a:fld>
            <a:endParaRPr lang="en-US" altLang="en-US">
              <a:solidFill>
                <a:srgbClr val="FFFFFF"/>
              </a:solidFill>
              <a:latin typeface="Lucida Sans Unicode" panose="020B0602030504020204" pitchFamily="34" charset="0"/>
            </a:endParaRPr>
          </a:p>
        </p:txBody>
      </p:sp>
      <p:sp>
        <p:nvSpPr>
          <p:cNvPr id="9" name="Footer Placeholder 8"/>
          <p:cNvSpPr>
            <a:spLocks noGrp="1"/>
          </p:cNvSpPr>
          <p:nvPr>
            <p:ph type="ftr" sz="quarter" idx="11"/>
          </p:nvPr>
        </p:nvSpPr>
        <p:spPr/>
        <p:txBody>
          <a:bodyPr/>
          <a:lstStyle/>
          <a:p>
            <a:pPr>
              <a:defRPr/>
            </a:pP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p:cNvSpPr>
            <a:spLocks noGrp="1"/>
          </p:cNvSpPr>
          <p:nvPr>
            <p:ph idx="1"/>
          </p:nvPr>
        </p:nvSpPr>
        <p:spPr/>
        <p:txBody>
          <a:bodyPr/>
          <a:lstStyle/>
          <a:p>
            <a:r>
              <a:rPr lang="en-US" altLang="en-US" smtClean="0"/>
              <a:t>Disputes with communities can arise and these can lead to distrust, alienation, lawsuits, etc.</a:t>
            </a:r>
          </a:p>
          <a:p>
            <a:r>
              <a:rPr lang="en-US" altLang="en-US" smtClean="0"/>
              <a:t>To avoid these problems, it is crucial for investigators to not consult with the community and avoid deception.</a:t>
            </a:r>
          </a:p>
          <a:p>
            <a:r>
              <a:rPr lang="en-US" altLang="en-US" smtClean="0"/>
              <a:t>Effective CBPR can do this.</a:t>
            </a:r>
          </a:p>
        </p:txBody>
      </p:sp>
      <p:sp>
        <p:nvSpPr>
          <p:cNvPr id="3" name="Title 2"/>
          <p:cNvSpPr>
            <a:spLocks noGrp="1"/>
          </p:cNvSpPr>
          <p:nvPr>
            <p:ph type="title"/>
          </p:nvPr>
        </p:nvSpPr>
        <p:spPr/>
        <p:txBody>
          <a:bodyPr/>
          <a:lstStyle/>
          <a:p>
            <a:pPr>
              <a:defRPr/>
            </a:pPr>
            <a:r>
              <a:rPr lang="en-US" dirty="0" smtClean="0"/>
              <a:t>Lessons</a:t>
            </a:r>
            <a:endParaRPr lang="en-US" dirty="0"/>
          </a:p>
        </p:txBody>
      </p:sp>
      <p:sp>
        <p:nvSpPr>
          <p:cNvPr id="4" name="Date Placeholder 3"/>
          <p:cNvSpPr>
            <a:spLocks noGrp="1"/>
          </p:cNvSpPr>
          <p:nvPr>
            <p:ph type="dt" sz="quarter" idx="10"/>
          </p:nvPr>
        </p:nvSpPr>
        <p:spPr/>
        <p:txBody>
          <a:bodyPr/>
          <a:lstStyle/>
          <a:p>
            <a:pPr>
              <a:defRPr/>
            </a:pPr>
            <a:fld id="{7F6D6439-8412-4262-99D1-9F2CA6B08161}" type="datetime1">
              <a:rPr lang="en-US" smtClean="0"/>
              <a:pPr>
                <a:defRPr/>
              </a:pPr>
              <a:t>10/6/2015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EE5FF4D-3D9A-4EC5-849B-ADF6EB690DEB}" type="slidenum">
              <a:rPr lang="en-US" altLang="en-US">
                <a:latin typeface="Lucida Sans Unicode" panose="020B0602030504020204" pitchFamily="34" charset="0"/>
              </a:rPr>
              <a:pPr eaLnBrk="1" hangingPunct="1"/>
              <a:t>10</a:t>
            </a:fld>
            <a:endParaRPr lang="en-US" altLang="en-US">
              <a:latin typeface="Lucida Sans Unicode" panose="020B0602030504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1"/>
          <p:cNvSpPr>
            <a:spLocks noGrp="1"/>
          </p:cNvSpPr>
          <p:nvPr>
            <p:ph idx="1"/>
          </p:nvPr>
        </p:nvSpPr>
        <p:spPr/>
        <p:txBody>
          <a:bodyPr/>
          <a:lstStyle/>
          <a:p>
            <a:r>
              <a:rPr lang="en-US" altLang="en-US" sz="2400" b="1" smtClean="0"/>
              <a:t>Research design</a:t>
            </a:r>
            <a:r>
              <a:rPr lang="en-US" altLang="en-US" sz="2400" smtClean="0"/>
              <a:t>.  Community members may want to change the research design to that it confers more benefits to the community but it does so only by compromising the scientific rigor of the study.  Example: changing a study from a placebo-control study to an active-control study.</a:t>
            </a:r>
          </a:p>
          <a:p>
            <a:r>
              <a:rPr lang="en-US" altLang="en-US" sz="2400" smtClean="0"/>
              <a:t>Community members may want the investigators to do additional tests/procedures that provide therapeutic benefit but increase the costs of research.  E.g. suppose that community members want their blood tested for Lyme disease as part of an agricultural pesticide exposure study and they want to receive the results.  </a:t>
            </a:r>
          </a:p>
        </p:txBody>
      </p:sp>
      <p:sp>
        <p:nvSpPr>
          <p:cNvPr id="3" name="Title 2"/>
          <p:cNvSpPr>
            <a:spLocks noGrp="1"/>
          </p:cNvSpPr>
          <p:nvPr>
            <p:ph type="title"/>
          </p:nvPr>
        </p:nvSpPr>
        <p:spPr/>
        <p:txBody>
          <a:bodyPr>
            <a:normAutofit fontScale="90000"/>
          </a:bodyPr>
          <a:lstStyle/>
          <a:p>
            <a:pPr>
              <a:defRPr/>
            </a:pPr>
            <a:r>
              <a:rPr lang="en-US" dirty="0" smtClean="0"/>
              <a:t>Potential Disagreements with Community Members</a:t>
            </a:r>
            <a:endParaRPr lang="en-US" dirty="0"/>
          </a:p>
        </p:txBody>
      </p:sp>
      <p:sp>
        <p:nvSpPr>
          <p:cNvPr id="4" name="Date Placeholder 3"/>
          <p:cNvSpPr>
            <a:spLocks noGrp="1"/>
          </p:cNvSpPr>
          <p:nvPr>
            <p:ph type="dt" sz="quarter" idx="10"/>
          </p:nvPr>
        </p:nvSpPr>
        <p:spPr/>
        <p:txBody>
          <a:bodyPr/>
          <a:lstStyle/>
          <a:p>
            <a:pPr>
              <a:defRPr/>
            </a:pPr>
            <a:fld id="{7F6D6439-8412-4262-99D1-9F2CA6B08161}" type="datetime1">
              <a:rPr lang="en-US" smtClean="0"/>
              <a:pPr>
                <a:defRPr/>
              </a:pPr>
              <a:t>10/6/2015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91C3B04-BBD6-4C42-9AED-729A44EC93EF}" type="slidenum">
              <a:rPr lang="en-US" altLang="en-US">
                <a:latin typeface="Lucida Sans Unicode" panose="020B0602030504020204" pitchFamily="34" charset="0"/>
              </a:rPr>
              <a:pPr eaLnBrk="1" hangingPunct="1"/>
              <a:t>11</a:t>
            </a:fld>
            <a:endParaRPr lang="en-US" altLang="en-US">
              <a:latin typeface="Lucida Sans Unicode" panose="020B0602030504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1"/>
          <p:cNvSpPr>
            <a:spLocks noGrp="1"/>
          </p:cNvSpPr>
          <p:nvPr>
            <p:ph idx="1"/>
          </p:nvPr>
        </p:nvSpPr>
        <p:spPr/>
        <p:txBody>
          <a:bodyPr/>
          <a:lstStyle/>
          <a:p>
            <a:r>
              <a:rPr lang="en-US" altLang="en-US" b="1" smtClean="0"/>
              <a:t>Data Interpretation</a:t>
            </a:r>
            <a:r>
              <a:rPr lang="en-US" altLang="en-US" smtClean="0"/>
              <a:t>.  Community members may disagree with the investigator’s proposed interpretation of the data because it portrays the community in a bad light.  </a:t>
            </a:r>
          </a:p>
          <a:p>
            <a:r>
              <a:rPr lang="en-US" altLang="en-US" b="1" smtClean="0"/>
              <a:t>Publication</a:t>
            </a:r>
            <a:r>
              <a:rPr lang="en-US" altLang="en-US" smtClean="0"/>
              <a:t>.  Community members may want to block publication of some results that could cause stigma, bias, negative publicity or embarrassment for the community.</a:t>
            </a:r>
          </a:p>
        </p:txBody>
      </p:sp>
      <p:sp>
        <p:nvSpPr>
          <p:cNvPr id="3" name="Title 2"/>
          <p:cNvSpPr>
            <a:spLocks noGrp="1"/>
          </p:cNvSpPr>
          <p:nvPr>
            <p:ph type="title"/>
          </p:nvPr>
        </p:nvSpPr>
        <p:spPr/>
        <p:txBody>
          <a:bodyPr/>
          <a:lstStyle/>
          <a:p>
            <a:pPr>
              <a:defRPr/>
            </a:pPr>
            <a:r>
              <a:rPr lang="en-US" dirty="0" smtClean="0"/>
              <a:t>Disagreements</a:t>
            </a:r>
            <a:endParaRPr lang="en-US" dirty="0"/>
          </a:p>
        </p:txBody>
      </p:sp>
      <p:sp>
        <p:nvSpPr>
          <p:cNvPr id="4" name="Date Placeholder 3"/>
          <p:cNvSpPr>
            <a:spLocks noGrp="1"/>
          </p:cNvSpPr>
          <p:nvPr>
            <p:ph type="dt" sz="quarter" idx="10"/>
          </p:nvPr>
        </p:nvSpPr>
        <p:spPr/>
        <p:txBody>
          <a:bodyPr/>
          <a:lstStyle/>
          <a:p>
            <a:pPr>
              <a:defRPr/>
            </a:pPr>
            <a:fld id="{7F6D6439-8412-4262-99D1-9F2CA6B08161}" type="datetime1">
              <a:rPr lang="en-US" smtClean="0"/>
              <a:pPr>
                <a:defRPr/>
              </a:pPr>
              <a:t>10/6/2015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6EC15A5-6631-41A2-8C9B-3941B15345D6}" type="slidenum">
              <a:rPr lang="en-US" altLang="en-US">
                <a:latin typeface="Lucida Sans Unicode" panose="020B0602030504020204" pitchFamily="34" charset="0"/>
              </a:rPr>
              <a:pPr eaLnBrk="1" hangingPunct="1"/>
              <a:t>12</a:t>
            </a:fld>
            <a:endParaRPr lang="en-US" altLang="en-US">
              <a:latin typeface="Lucida Sans Unicode" panose="020B0602030504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1"/>
          <p:cNvSpPr>
            <a:spLocks noGrp="1"/>
          </p:cNvSpPr>
          <p:nvPr>
            <p:ph idx="1"/>
          </p:nvPr>
        </p:nvSpPr>
        <p:spPr/>
        <p:txBody>
          <a:bodyPr/>
          <a:lstStyle/>
          <a:p>
            <a:r>
              <a:rPr lang="en-US" altLang="en-US" b="1" smtClean="0"/>
              <a:t>Use of biological samples</a:t>
            </a:r>
            <a:r>
              <a:rPr lang="en-US" altLang="en-US" smtClean="0"/>
              <a:t>.  Community members may object to how biological samples are used (see Havasupai). </a:t>
            </a:r>
          </a:p>
          <a:p>
            <a:r>
              <a:rPr lang="en-US" altLang="en-US" b="1" smtClean="0"/>
              <a:t>Intellectual property</a:t>
            </a:r>
            <a:r>
              <a:rPr lang="en-US" altLang="en-US" smtClean="0"/>
              <a:t>.  Community members may object to patenting an intervention developed with the help of the community (see Canavan case).  </a:t>
            </a:r>
          </a:p>
        </p:txBody>
      </p:sp>
      <p:sp>
        <p:nvSpPr>
          <p:cNvPr id="3" name="Title 2"/>
          <p:cNvSpPr>
            <a:spLocks noGrp="1"/>
          </p:cNvSpPr>
          <p:nvPr>
            <p:ph type="title"/>
          </p:nvPr>
        </p:nvSpPr>
        <p:spPr/>
        <p:txBody>
          <a:bodyPr/>
          <a:lstStyle/>
          <a:p>
            <a:pPr>
              <a:defRPr/>
            </a:pPr>
            <a:r>
              <a:rPr lang="en-US" dirty="0" smtClean="0"/>
              <a:t>Disagreements</a:t>
            </a:r>
            <a:endParaRPr lang="en-US" dirty="0"/>
          </a:p>
        </p:txBody>
      </p:sp>
      <p:sp>
        <p:nvSpPr>
          <p:cNvPr id="4" name="Date Placeholder 3"/>
          <p:cNvSpPr>
            <a:spLocks noGrp="1"/>
          </p:cNvSpPr>
          <p:nvPr>
            <p:ph type="dt" sz="quarter" idx="10"/>
          </p:nvPr>
        </p:nvSpPr>
        <p:spPr/>
        <p:txBody>
          <a:bodyPr/>
          <a:lstStyle/>
          <a:p>
            <a:pPr>
              <a:defRPr/>
            </a:pPr>
            <a:fld id="{7F6D6439-8412-4262-99D1-9F2CA6B08161}" type="datetime1">
              <a:rPr lang="en-US" smtClean="0"/>
              <a:pPr>
                <a:defRPr/>
              </a:pPr>
              <a:t>10/6/2015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6D37671-5D4C-40E1-84E9-DED775014668}" type="slidenum">
              <a:rPr lang="en-US" altLang="en-US">
                <a:latin typeface="Lucida Sans Unicode" panose="020B0602030504020204" pitchFamily="34" charset="0"/>
              </a:rPr>
              <a:pPr eaLnBrk="1" hangingPunct="1"/>
              <a:t>13</a:t>
            </a:fld>
            <a:endParaRPr lang="en-US" altLang="en-US">
              <a:latin typeface="Lucida Sans Unicode" panose="020B0602030504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1"/>
          <p:cNvSpPr>
            <a:spLocks noGrp="1"/>
          </p:cNvSpPr>
          <p:nvPr>
            <p:ph idx="1"/>
          </p:nvPr>
        </p:nvSpPr>
        <p:spPr/>
        <p:txBody>
          <a:bodyPr/>
          <a:lstStyle/>
          <a:p>
            <a:r>
              <a:rPr lang="en-US" altLang="en-US" smtClean="0"/>
              <a:t>One of the hazards of CBPR is that there may be a conflict between scientific interests (objectivity, rigor, openness, publication, etc.) and community interests (benefits, harm avoidance).</a:t>
            </a:r>
          </a:p>
          <a:p>
            <a:r>
              <a:rPr lang="en-US" altLang="en-US" smtClean="0"/>
              <a:t>Agreements upfront with community boards/members concerning various issues can help but ongoing dialogue is also necessary.  </a:t>
            </a:r>
          </a:p>
        </p:txBody>
      </p:sp>
      <p:sp>
        <p:nvSpPr>
          <p:cNvPr id="3" name="Title 2"/>
          <p:cNvSpPr>
            <a:spLocks noGrp="1"/>
          </p:cNvSpPr>
          <p:nvPr>
            <p:ph type="title"/>
          </p:nvPr>
        </p:nvSpPr>
        <p:spPr/>
        <p:txBody>
          <a:bodyPr/>
          <a:lstStyle/>
          <a:p>
            <a:pPr>
              <a:defRPr/>
            </a:pPr>
            <a:r>
              <a:rPr lang="en-US" dirty="0" smtClean="0"/>
              <a:t>Disagreements</a:t>
            </a:r>
            <a:endParaRPr lang="en-US" dirty="0"/>
          </a:p>
        </p:txBody>
      </p:sp>
      <p:sp>
        <p:nvSpPr>
          <p:cNvPr id="4" name="Date Placeholder 3"/>
          <p:cNvSpPr>
            <a:spLocks noGrp="1"/>
          </p:cNvSpPr>
          <p:nvPr>
            <p:ph type="dt" sz="quarter" idx="10"/>
          </p:nvPr>
        </p:nvSpPr>
        <p:spPr/>
        <p:txBody>
          <a:bodyPr/>
          <a:lstStyle/>
          <a:p>
            <a:pPr>
              <a:defRPr/>
            </a:pPr>
            <a:fld id="{7F6D6439-8412-4262-99D1-9F2CA6B08161}" type="datetime1">
              <a:rPr lang="en-US" smtClean="0"/>
              <a:pPr>
                <a:defRPr/>
              </a:pPr>
              <a:t>10/6/2015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7E5F9A9-FF70-4337-83C0-F040333A3022}" type="slidenum">
              <a:rPr lang="en-US" altLang="en-US">
                <a:latin typeface="Lucida Sans Unicode" panose="020B0602030504020204" pitchFamily="34" charset="0"/>
              </a:rPr>
              <a:pPr eaLnBrk="1" hangingPunct="1"/>
              <a:t>14</a:t>
            </a:fld>
            <a:endParaRPr lang="en-US" altLang="en-US">
              <a:latin typeface="Lucida Sans Unicode" panose="020B0602030504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1"/>
          <p:cNvSpPr>
            <a:spLocks noGrp="1"/>
          </p:cNvSpPr>
          <p:nvPr>
            <p:ph idx="1"/>
          </p:nvPr>
        </p:nvSpPr>
        <p:spPr/>
        <p:txBody>
          <a:bodyPr/>
          <a:lstStyle/>
          <a:p>
            <a:r>
              <a:rPr lang="en-US" altLang="en-US" smtClean="0"/>
              <a:t>The Common Rule makes no mention of communities; the focus is on protecting individuals.  The ANPRM does not mention communities either.</a:t>
            </a:r>
          </a:p>
          <a:p>
            <a:r>
              <a:rPr lang="en-US" altLang="en-US" smtClean="0"/>
              <a:t>FDA regulations are the same except the emergency research rules require consultation with the community and public disclosure of the research.  </a:t>
            </a:r>
          </a:p>
          <a:p>
            <a:r>
              <a:rPr lang="en-US" altLang="en-US" smtClean="0"/>
              <a:t>How can the IRB make decisions in the absence of regulatory guidance?</a:t>
            </a:r>
          </a:p>
        </p:txBody>
      </p:sp>
      <p:sp>
        <p:nvSpPr>
          <p:cNvPr id="3" name="Title 2"/>
          <p:cNvSpPr>
            <a:spLocks noGrp="1"/>
          </p:cNvSpPr>
          <p:nvPr>
            <p:ph type="title"/>
          </p:nvPr>
        </p:nvSpPr>
        <p:spPr/>
        <p:txBody>
          <a:bodyPr/>
          <a:lstStyle/>
          <a:p>
            <a:pPr>
              <a:defRPr/>
            </a:pPr>
            <a:r>
              <a:rPr lang="en-US" dirty="0" smtClean="0"/>
              <a:t>IRB Issues</a:t>
            </a:r>
            <a:endParaRPr lang="en-US" dirty="0"/>
          </a:p>
        </p:txBody>
      </p:sp>
      <p:sp>
        <p:nvSpPr>
          <p:cNvPr id="4" name="Date Placeholder 3"/>
          <p:cNvSpPr>
            <a:spLocks noGrp="1"/>
          </p:cNvSpPr>
          <p:nvPr>
            <p:ph type="dt" sz="quarter" idx="10"/>
          </p:nvPr>
        </p:nvSpPr>
        <p:spPr/>
        <p:txBody>
          <a:bodyPr/>
          <a:lstStyle/>
          <a:p>
            <a:pPr>
              <a:defRPr/>
            </a:pPr>
            <a:fld id="{7F6D6439-8412-4262-99D1-9F2CA6B08161}" type="datetime1">
              <a:rPr lang="en-US" smtClean="0"/>
              <a:pPr>
                <a:defRPr/>
              </a:pPr>
              <a:t>10/6/2015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A7EC892-9D0D-4F02-A613-E6CF70465E29}" type="slidenum">
              <a:rPr lang="en-US" altLang="en-US">
                <a:latin typeface="Lucida Sans Unicode" panose="020B0602030504020204" pitchFamily="34" charset="0"/>
              </a:rPr>
              <a:pPr eaLnBrk="1" hangingPunct="1"/>
              <a:t>15</a:t>
            </a:fld>
            <a:endParaRPr lang="en-US" altLang="en-US">
              <a:latin typeface="Lucida Sans Unicode" panose="020B0602030504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1"/>
          <p:cNvSpPr>
            <a:spLocks noGrp="1"/>
          </p:cNvSpPr>
          <p:nvPr>
            <p:ph idx="1"/>
          </p:nvPr>
        </p:nvSpPr>
        <p:spPr/>
        <p:txBody>
          <a:bodyPr/>
          <a:lstStyle/>
          <a:p>
            <a:r>
              <a:rPr lang="en-US" altLang="en-US" smtClean="0"/>
              <a:t>The Belmont Principles of beneficence and justice provide an ethical basis for taking steps to protect communities from harm and provide communities with benefits.</a:t>
            </a:r>
          </a:p>
          <a:p>
            <a:r>
              <a:rPr lang="en-US" altLang="en-US" smtClean="0"/>
              <a:t>There is also the potential for legal liability if harms to the community occur.   </a:t>
            </a:r>
          </a:p>
        </p:txBody>
      </p:sp>
      <p:sp>
        <p:nvSpPr>
          <p:cNvPr id="3" name="Title 2"/>
          <p:cNvSpPr>
            <a:spLocks noGrp="1"/>
          </p:cNvSpPr>
          <p:nvPr>
            <p:ph type="title"/>
          </p:nvPr>
        </p:nvSpPr>
        <p:spPr/>
        <p:txBody>
          <a:bodyPr/>
          <a:lstStyle/>
          <a:p>
            <a:pPr>
              <a:defRPr/>
            </a:pPr>
            <a:r>
              <a:rPr lang="en-US" dirty="0" smtClean="0"/>
              <a:t>IRB Issues</a:t>
            </a:r>
            <a:endParaRPr lang="en-US" dirty="0"/>
          </a:p>
        </p:txBody>
      </p:sp>
      <p:sp>
        <p:nvSpPr>
          <p:cNvPr id="4" name="Date Placeholder 3"/>
          <p:cNvSpPr>
            <a:spLocks noGrp="1"/>
          </p:cNvSpPr>
          <p:nvPr>
            <p:ph type="dt" sz="quarter" idx="10"/>
          </p:nvPr>
        </p:nvSpPr>
        <p:spPr/>
        <p:txBody>
          <a:bodyPr/>
          <a:lstStyle/>
          <a:p>
            <a:pPr>
              <a:defRPr/>
            </a:pPr>
            <a:fld id="{7F6D6439-8412-4262-99D1-9F2CA6B08161}" type="datetime1">
              <a:rPr lang="en-US" smtClean="0"/>
              <a:pPr>
                <a:defRPr/>
              </a:pPr>
              <a:t>10/6/2015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9AD0423-7D46-4003-8589-10370BCAA2ED}" type="slidenum">
              <a:rPr lang="en-US" altLang="en-US">
                <a:latin typeface="Lucida Sans Unicode" panose="020B0602030504020204" pitchFamily="34" charset="0"/>
              </a:rPr>
              <a:pPr eaLnBrk="1" hangingPunct="1"/>
              <a:t>16</a:t>
            </a:fld>
            <a:endParaRPr lang="en-US" altLang="en-US">
              <a:latin typeface="Lucida Sans Unicode" panose="020B060203050402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1"/>
          <p:cNvSpPr>
            <a:spLocks noGrp="1"/>
          </p:cNvSpPr>
          <p:nvPr>
            <p:ph idx="1"/>
          </p:nvPr>
        </p:nvSpPr>
        <p:spPr/>
        <p:txBody>
          <a:bodyPr/>
          <a:lstStyle/>
          <a:p>
            <a:r>
              <a:rPr lang="en-US" altLang="en-US" smtClean="0"/>
              <a:t>Does the IRB have the expertise to review the research?  Would outside experts be helpful?</a:t>
            </a:r>
          </a:p>
          <a:p>
            <a:r>
              <a:rPr lang="en-US" altLang="en-US" smtClean="0"/>
              <a:t>Is there a community or local IRB involved?</a:t>
            </a:r>
          </a:p>
          <a:p>
            <a:r>
              <a:rPr lang="en-US" altLang="en-US" smtClean="0"/>
              <a:t>If more than one IRB is involved, when will the different reviews occur? </a:t>
            </a:r>
          </a:p>
          <a:p>
            <a:r>
              <a:rPr lang="en-US" altLang="en-US" smtClean="0"/>
              <a:t>If more than one IRB is involved, are there plans to establish a reliance agreement?  If not now, then at some future time?</a:t>
            </a:r>
          </a:p>
        </p:txBody>
      </p:sp>
      <p:sp>
        <p:nvSpPr>
          <p:cNvPr id="3" name="Title 2"/>
          <p:cNvSpPr>
            <a:spLocks noGrp="1"/>
          </p:cNvSpPr>
          <p:nvPr>
            <p:ph type="title"/>
          </p:nvPr>
        </p:nvSpPr>
        <p:spPr/>
        <p:txBody>
          <a:bodyPr/>
          <a:lstStyle/>
          <a:p>
            <a:pPr>
              <a:defRPr/>
            </a:pPr>
            <a:r>
              <a:rPr lang="en-US" dirty="0" smtClean="0"/>
              <a:t>IRB Issues</a:t>
            </a:r>
            <a:endParaRPr lang="en-US" dirty="0"/>
          </a:p>
        </p:txBody>
      </p:sp>
      <p:sp>
        <p:nvSpPr>
          <p:cNvPr id="4" name="Date Placeholder 3"/>
          <p:cNvSpPr>
            <a:spLocks noGrp="1"/>
          </p:cNvSpPr>
          <p:nvPr>
            <p:ph type="dt" sz="quarter" idx="10"/>
          </p:nvPr>
        </p:nvSpPr>
        <p:spPr/>
        <p:txBody>
          <a:bodyPr/>
          <a:lstStyle/>
          <a:p>
            <a:pPr>
              <a:defRPr/>
            </a:pPr>
            <a:fld id="{7F6D6439-8412-4262-99D1-9F2CA6B08161}" type="datetime1">
              <a:rPr lang="en-US" smtClean="0"/>
              <a:pPr>
                <a:defRPr/>
              </a:pPr>
              <a:t>10/6/2015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D13ED44-6A4A-47E3-B3C7-055E605F1857}" type="slidenum">
              <a:rPr lang="en-US" altLang="en-US">
                <a:latin typeface="Lucida Sans Unicode" panose="020B0602030504020204" pitchFamily="34" charset="0"/>
              </a:rPr>
              <a:pPr eaLnBrk="1" hangingPunct="1"/>
              <a:t>17</a:t>
            </a:fld>
            <a:endParaRPr lang="en-US" altLang="en-US">
              <a:latin typeface="Lucida Sans Unicode" panose="020B0602030504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537" indent="0">
              <a:buFont typeface="Wingdings 3" panose="05040102010807070707" pitchFamily="18" charset="2"/>
              <a:buNone/>
              <a:defRPr/>
            </a:pPr>
            <a:r>
              <a:rPr lang="en-US" dirty="0" smtClean="0"/>
              <a:t>Review of the research design</a:t>
            </a:r>
          </a:p>
          <a:p>
            <a:pPr>
              <a:defRPr/>
            </a:pPr>
            <a:r>
              <a:rPr lang="en-US" dirty="0" smtClean="0"/>
              <a:t>What is the plan for community involvement?</a:t>
            </a:r>
          </a:p>
          <a:p>
            <a:pPr>
              <a:defRPr/>
            </a:pPr>
            <a:r>
              <a:rPr lang="en-US" dirty="0" smtClean="0"/>
              <a:t>Has the community been meaningfully involved to this point?</a:t>
            </a:r>
          </a:p>
          <a:p>
            <a:pPr>
              <a:defRPr/>
            </a:pPr>
            <a:r>
              <a:rPr lang="en-US" dirty="0" smtClean="0"/>
              <a:t>Will community consultation be ongoing?</a:t>
            </a:r>
          </a:p>
          <a:p>
            <a:pPr>
              <a:defRPr/>
            </a:pPr>
            <a:r>
              <a:rPr lang="en-US" dirty="0" smtClean="0"/>
              <a:t>How will community concerns be addressed by the investigator and IRB?  </a:t>
            </a:r>
          </a:p>
          <a:p>
            <a:pPr marL="109537" indent="0">
              <a:buFont typeface="Wingdings 3" panose="05040102010807070707" pitchFamily="18" charset="2"/>
              <a:buNone/>
              <a:defRPr/>
            </a:pPr>
            <a:endParaRPr lang="en-US" dirty="0"/>
          </a:p>
        </p:txBody>
      </p:sp>
      <p:sp>
        <p:nvSpPr>
          <p:cNvPr id="3" name="Title 2"/>
          <p:cNvSpPr>
            <a:spLocks noGrp="1"/>
          </p:cNvSpPr>
          <p:nvPr>
            <p:ph type="title"/>
          </p:nvPr>
        </p:nvSpPr>
        <p:spPr/>
        <p:txBody>
          <a:bodyPr/>
          <a:lstStyle/>
          <a:p>
            <a:pPr>
              <a:defRPr/>
            </a:pPr>
            <a:r>
              <a:rPr lang="en-US" dirty="0" smtClean="0"/>
              <a:t>IRB Issues</a:t>
            </a:r>
            <a:endParaRPr lang="en-US" dirty="0"/>
          </a:p>
        </p:txBody>
      </p:sp>
      <p:sp>
        <p:nvSpPr>
          <p:cNvPr id="4" name="Date Placeholder 3"/>
          <p:cNvSpPr>
            <a:spLocks noGrp="1"/>
          </p:cNvSpPr>
          <p:nvPr>
            <p:ph type="dt" sz="quarter" idx="10"/>
          </p:nvPr>
        </p:nvSpPr>
        <p:spPr/>
        <p:txBody>
          <a:bodyPr/>
          <a:lstStyle/>
          <a:p>
            <a:pPr>
              <a:defRPr/>
            </a:pPr>
            <a:fld id="{7F6D6439-8412-4262-99D1-9F2CA6B08161}" type="datetime1">
              <a:rPr lang="en-US" smtClean="0"/>
              <a:pPr>
                <a:defRPr/>
              </a:pPr>
              <a:t>10/6/2015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7E4C3CC-1BB0-41E3-8C17-E25B582338BF}" type="slidenum">
              <a:rPr lang="en-US" altLang="en-US">
                <a:latin typeface="Lucida Sans Unicode" panose="020B0602030504020204" pitchFamily="34" charset="0"/>
              </a:rPr>
              <a:pPr eaLnBrk="1" hangingPunct="1"/>
              <a:t>18</a:t>
            </a:fld>
            <a:endParaRPr lang="en-US" altLang="en-US">
              <a:latin typeface="Lucida Sans Unicode" panose="020B0602030504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1"/>
          <p:cNvSpPr>
            <a:spLocks noGrp="1"/>
          </p:cNvSpPr>
          <p:nvPr>
            <p:ph idx="1"/>
          </p:nvPr>
        </p:nvSpPr>
        <p:spPr/>
        <p:txBody>
          <a:bodyPr/>
          <a:lstStyle/>
          <a:p>
            <a:r>
              <a:rPr lang="en-US" altLang="en-US" sz="2400" b="1" smtClean="0"/>
              <a:t>Risks are minimized</a:t>
            </a:r>
            <a:r>
              <a:rPr lang="en-US" altLang="en-US" sz="2400" smtClean="0"/>
              <a:t>.  What are the risks to the community (stigma, bad publicity, distrust)?  How have these been minimized (e.g. consultation).  Special concerns for research conducted in homes, e.g. reporting abuse/neglect, responding to suicidal ideation.  </a:t>
            </a:r>
          </a:p>
          <a:p>
            <a:r>
              <a:rPr lang="en-US" altLang="en-US" sz="2400" b="1" smtClean="0"/>
              <a:t>Risks are reasonable</a:t>
            </a:r>
            <a:r>
              <a:rPr lang="en-US" altLang="en-US" sz="2400" smtClean="0"/>
              <a:t>.  How will the community benefit from the knowledge gained or interventions developed?</a:t>
            </a:r>
          </a:p>
          <a:p>
            <a:r>
              <a:rPr lang="en-US" altLang="en-US" sz="2400" b="1" smtClean="0"/>
              <a:t>Selection of subjects is equitable</a:t>
            </a:r>
            <a:r>
              <a:rPr lang="en-US" altLang="en-US" sz="2400" smtClean="0"/>
              <a:t>.  Is this an appropriate community to involve in research?</a:t>
            </a:r>
          </a:p>
        </p:txBody>
      </p:sp>
      <p:sp>
        <p:nvSpPr>
          <p:cNvPr id="3" name="Title 2"/>
          <p:cNvSpPr>
            <a:spLocks noGrp="1"/>
          </p:cNvSpPr>
          <p:nvPr>
            <p:ph type="title"/>
          </p:nvPr>
        </p:nvSpPr>
        <p:spPr/>
        <p:txBody>
          <a:bodyPr/>
          <a:lstStyle/>
          <a:p>
            <a:pPr>
              <a:defRPr/>
            </a:pPr>
            <a:r>
              <a:rPr lang="en-US" dirty="0" smtClean="0"/>
              <a:t>IRB</a:t>
            </a:r>
            <a:endParaRPr lang="en-US" dirty="0"/>
          </a:p>
        </p:txBody>
      </p:sp>
      <p:sp>
        <p:nvSpPr>
          <p:cNvPr id="4" name="Date Placeholder 3"/>
          <p:cNvSpPr>
            <a:spLocks noGrp="1"/>
          </p:cNvSpPr>
          <p:nvPr>
            <p:ph type="dt" sz="quarter" idx="10"/>
          </p:nvPr>
        </p:nvSpPr>
        <p:spPr/>
        <p:txBody>
          <a:bodyPr/>
          <a:lstStyle/>
          <a:p>
            <a:pPr>
              <a:defRPr/>
            </a:pPr>
            <a:fld id="{7F6D6439-8412-4262-99D1-9F2CA6B08161}" type="datetime1">
              <a:rPr lang="en-US" smtClean="0"/>
              <a:pPr>
                <a:defRPr/>
              </a:pPr>
              <a:t>10/6/2015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FB70B51-27F2-4C21-985F-CFEE952255A4}" type="slidenum">
              <a:rPr lang="en-US" altLang="en-US">
                <a:latin typeface="Lucida Sans Unicode" panose="020B0602030504020204" pitchFamily="34" charset="0"/>
              </a:rPr>
              <a:pPr eaLnBrk="1" hangingPunct="1"/>
              <a:t>19</a:t>
            </a:fld>
            <a:endParaRPr lang="en-US" altLang="en-US">
              <a:latin typeface="Lucida Sans Unicode" panose="020B0602030504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1"/>
          <p:cNvSpPr>
            <a:spLocks noGrp="1"/>
          </p:cNvSpPr>
          <p:nvPr>
            <p:ph idx="1"/>
          </p:nvPr>
        </p:nvSpPr>
        <p:spPr/>
        <p:txBody>
          <a:bodyPr/>
          <a:lstStyle/>
          <a:p>
            <a:r>
              <a:rPr lang="en-US" altLang="en-US" sz="2400" smtClean="0"/>
              <a:t>Research designed to develop knowledge or interventions that benefit a specified community and meet needs defined by the community.</a:t>
            </a:r>
          </a:p>
          <a:p>
            <a:r>
              <a:rPr lang="en-US" altLang="en-US" sz="2400" smtClean="0"/>
              <a:t>Community members are meaningfully involved* in various stages of research, such as:</a:t>
            </a:r>
          </a:p>
          <a:p>
            <a:pPr lvl="1"/>
            <a:r>
              <a:rPr lang="en-US" altLang="en-US" sz="2000" smtClean="0"/>
              <a:t>Research design</a:t>
            </a:r>
          </a:p>
          <a:p>
            <a:pPr lvl="1"/>
            <a:r>
              <a:rPr lang="en-US" altLang="en-US" sz="2000" smtClean="0"/>
              <a:t>Development of consent documents and recruitment materials</a:t>
            </a:r>
          </a:p>
          <a:p>
            <a:pPr lvl="1"/>
            <a:r>
              <a:rPr lang="en-US" altLang="en-US" sz="2000" smtClean="0"/>
              <a:t>Publicity</a:t>
            </a:r>
          </a:p>
          <a:p>
            <a:pPr lvl="1"/>
            <a:r>
              <a:rPr lang="en-US" altLang="en-US" sz="2000" smtClean="0"/>
              <a:t>Recruitment</a:t>
            </a:r>
          </a:p>
          <a:p>
            <a:pPr lvl="1"/>
            <a:r>
              <a:rPr lang="en-US" altLang="en-US" sz="2000" smtClean="0"/>
              <a:t>Interpretation of results</a:t>
            </a:r>
            <a:endParaRPr lang="en-US" altLang="en-US" smtClean="0"/>
          </a:p>
          <a:p>
            <a:pPr lvl="1"/>
            <a:r>
              <a:rPr lang="en-US" altLang="en-US" sz="2000" smtClean="0"/>
              <a:t>Dissemination of results/publication</a:t>
            </a:r>
          </a:p>
          <a:p>
            <a:pPr lvl="1"/>
            <a:r>
              <a:rPr lang="en-US" altLang="en-US" sz="2000" smtClean="0"/>
              <a:t>Application of research to community problems</a:t>
            </a:r>
          </a:p>
          <a:p>
            <a:pPr lvl="1"/>
            <a:endParaRPr lang="en-US" altLang="en-US" sz="2000" smtClean="0"/>
          </a:p>
        </p:txBody>
      </p:sp>
      <p:sp>
        <p:nvSpPr>
          <p:cNvPr id="3" name="Title 2"/>
          <p:cNvSpPr>
            <a:spLocks noGrp="1"/>
          </p:cNvSpPr>
          <p:nvPr>
            <p:ph type="title"/>
          </p:nvPr>
        </p:nvSpPr>
        <p:spPr/>
        <p:txBody>
          <a:bodyPr>
            <a:normAutofit fontScale="90000"/>
          </a:bodyPr>
          <a:lstStyle/>
          <a:p>
            <a:pPr>
              <a:defRPr/>
            </a:pPr>
            <a:r>
              <a:rPr lang="en-US" dirty="0" smtClean="0"/>
              <a:t>What is Community-Based Participatory Research (CBPR)?</a:t>
            </a:r>
            <a:endParaRPr lang="en-US" dirty="0"/>
          </a:p>
        </p:txBody>
      </p:sp>
      <p:sp>
        <p:nvSpPr>
          <p:cNvPr id="4" name="Date Placeholder 3"/>
          <p:cNvSpPr>
            <a:spLocks noGrp="1"/>
          </p:cNvSpPr>
          <p:nvPr>
            <p:ph type="dt" sz="quarter" idx="10"/>
          </p:nvPr>
        </p:nvSpPr>
        <p:spPr/>
        <p:txBody>
          <a:bodyPr/>
          <a:lstStyle/>
          <a:p>
            <a:pPr>
              <a:defRPr/>
            </a:pPr>
            <a:fld id="{7F6D6439-8412-4262-99D1-9F2CA6B08161}" type="datetime1">
              <a:rPr lang="en-US" smtClean="0"/>
              <a:pPr>
                <a:defRPr/>
              </a:pPr>
              <a:t>10/6/2015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371F844-6EB4-41B5-8D25-84A58F0D5648}" type="slidenum">
              <a:rPr lang="en-US" altLang="en-US">
                <a:latin typeface="Lucida Sans Unicode" panose="020B0602030504020204" pitchFamily="34" charset="0"/>
              </a:rPr>
              <a:pPr eaLnBrk="1" hangingPunct="1"/>
              <a:t>2</a:t>
            </a:fld>
            <a:endParaRPr lang="en-US" altLang="en-US">
              <a:latin typeface="Lucida Sans Unicode" panose="020B0602030504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1"/>
          <p:cNvSpPr>
            <a:spLocks noGrp="1"/>
          </p:cNvSpPr>
          <p:nvPr>
            <p:ph idx="1"/>
          </p:nvPr>
        </p:nvSpPr>
        <p:spPr>
          <a:xfrm>
            <a:off x="381000" y="1219200"/>
            <a:ext cx="8229600" cy="4525963"/>
          </a:xfrm>
        </p:spPr>
        <p:txBody>
          <a:bodyPr/>
          <a:lstStyle/>
          <a:p>
            <a:r>
              <a:rPr lang="en-US" altLang="en-US" sz="2400" b="1" smtClean="0"/>
              <a:t>Informed consent will be sought</a:t>
            </a:r>
            <a:r>
              <a:rPr lang="en-US" altLang="en-US" sz="2400" smtClean="0"/>
              <a:t>.  What are the plans for seeking consent from individuals and the community (?).  Does the community place any restrictions on individual consent, such as requiring consent from community leaders or others before individuals can participate?  Will consent discussions be carried out in a language understandable to the subjects?  Will consent forms and other documents be translated to the appropriate language?  Is consent culturally appropriate?  Are the incentives for participation appropriate?  What about advertisements and recruitment strategies?</a:t>
            </a:r>
          </a:p>
          <a:p>
            <a:endParaRPr lang="en-US" altLang="en-US" smtClean="0"/>
          </a:p>
        </p:txBody>
      </p:sp>
      <p:sp>
        <p:nvSpPr>
          <p:cNvPr id="3" name="Title 2"/>
          <p:cNvSpPr>
            <a:spLocks noGrp="1"/>
          </p:cNvSpPr>
          <p:nvPr>
            <p:ph type="title"/>
          </p:nvPr>
        </p:nvSpPr>
        <p:spPr/>
        <p:txBody>
          <a:bodyPr/>
          <a:lstStyle/>
          <a:p>
            <a:pPr>
              <a:defRPr/>
            </a:pPr>
            <a:r>
              <a:rPr lang="en-US" dirty="0" smtClean="0"/>
              <a:t>IRB</a:t>
            </a:r>
            <a:endParaRPr lang="en-US" dirty="0"/>
          </a:p>
        </p:txBody>
      </p:sp>
      <p:sp>
        <p:nvSpPr>
          <p:cNvPr id="4" name="Date Placeholder 3"/>
          <p:cNvSpPr>
            <a:spLocks noGrp="1"/>
          </p:cNvSpPr>
          <p:nvPr>
            <p:ph type="dt" sz="quarter" idx="10"/>
          </p:nvPr>
        </p:nvSpPr>
        <p:spPr/>
        <p:txBody>
          <a:bodyPr/>
          <a:lstStyle/>
          <a:p>
            <a:pPr>
              <a:defRPr/>
            </a:pPr>
            <a:fld id="{7F6D6439-8412-4262-99D1-9F2CA6B08161}" type="datetime1">
              <a:rPr lang="en-US" smtClean="0"/>
              <a:pPr>
                <a:defRPr/>
              </a:pPr>
              <a:t>10/6/2015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1584613-2A27-4200-A0CC-221C57CE4294}" type="slidenum">
              <a:rPr lang="en-US" altLang="en-US">
                <a:latin typeface="Lucida Sans Unicode" panose="020B0602030504020204" pitchFamily="34" charset="0"/>
              </a:rPr>
              <a:pPr eaLnBrk="1" hangingPunct="1"/>
              <a:t>20</a:t>
            </a:fld>
            <a:endParaRPr lang="en-US" altLang="en-US">
              <a:latin typeface="Lucida Sans Unicode" panose="020B060203050402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1"/>
          <p:cNvSpPr>
            <a:spLocks noGrp="1"/>
          </p:cNvSpPr>
          <p:nvPr>
            <p:ph idx="1"/>
          </p:nvPr>
        </p:nvSpPr>
        <p:spPr>
          <a:xfrm>
            <a:off x="457200" y="1066800"/>
            <a:ext cx="8229600" cy="5181600"/>
          </a:xfrm>
        </p:spPr>
        <p:txBody>
          <a:bodyPr/>
          <a:lstStyle/>
          <a:p>
            <a:r>
              <a:rPr lang="en-US" altLang="en-US" b="1" smtClean="0"/>
              <a:t>Informed consent will be documented</a:t>
            </a:r>
            <a:r>
              <a:rPr lang="en-US" altLang="en-US" smtClean="0"/>
              <a:t>.  How will consent be documented?  Will documents be translated? </a:t>
            </a:r>
          </a:p>
          <a:p>
            <a:r>
              <a:rPr lang="en-US" altLang="en-US" b="1" smtClean="0"/>
              <a:t>Data and safety monitoring.</a:t>
            </a:r>
          </a:p>
          <a:p>
            <a:r>
              <a:rPr lang="en-US" altLang="en-US" b="1" smtClean="0"/>
              <a:t>Protection of privacy and confidentiality</a:t>
            </a:r>
            <a:r>
              <a:rPr lang="en-US" altLang="en-US" smtClean="0"/>
              <a:t>.  Will the community’s privacy be protected in publications and public communication?  How will privacy be protected if research takes places in homes?  </a:t>
            </a:r>
          </a:p>
          <a:p>
            <a:r>
              <a:rPr lang="en-US" altLang="en-US" b="1" smtClean="0"/>
              <a:t>Vulnerable subjects</a:t>
            </a:r>
            <a:r>
              <a:rPr lang="en-US" altLang="en-US" smtClean="0"/>
              <a:t>.  Are research subjects vulnerable to coercion or undue influence;  will they have problems with consent?   </a:t>
            </a:r>
          </a:p>
          <a:p>
            <a:endParaRPr lang="en-US" altLang="en-US" smtClean="0"/>
          </a:p>
        </p:txBody>
      </p:sp>
      <p:sp>
        <p:nvSpPr>
          <p:cNvPr id="3" name="Title 2"/>
          <p:cNvSpPr>
            <a:spLocks noGrp="1"/>
          </p:cNvSpPr>
          <p:nvPr>
            <p:ph type="title"/>
          </p:nvPr>
        </p:nvSpPr>
        <p:spPr/>
        <p:txBody>
          <a:bodyPr/>
          <a:lstStyle/>
          <a:p>
            <a:pPr>
              <a:defRPr/>
            </a:pPr>
            <a:r>
              <a:rPr lang="en-US" dirty="0" smtClean="0"/>
              <a:t>IRB</a:t>
            </a:r>
            <a:endParaRPr lang="en-US" dirty="0"/>
          </a:p>
        </p:txBody>
      </p:sp>
      <p:sp>
        <p:nvSpPr>
          <p:cNvPr id="4" name="Date Placeholder 3"/>
          <p:cNvSpPr>
            <a:spLocks noGrp="1"/>
          </p:cNvSpPr>
          <p:nvPr>
            <p:ph type="dt" sz="quarter" idx="10"/>
          </p:nvPr>
        </p:nvSpPr>
        <p:spPr/>
        <p:txBody>
          <a:bodyPr/>
          <a:lstStyle/>
          <a:p>
            <a:pPr>
              <a:defRPr/>
            </a:pPr>
            <a:fld id="{7F6D6439-8412-4262-99D1-9F2CA6B08161}" type="datetime1">
              <a:rPr lang="en-US" smtClean="0"/>
              <a:pPr>
                <a:defRPr/>
              </a:pPr>
              <a:t>10/6/2015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E9BBDCD-7DFD-43A9-B5A4-58D015A7BDF6}" type="slidenum">
              <a:rPr lang="en-US" altLang="en-US">
                <a:latin typeface="Lucida Sans Unicode" panose="020B0602030504020204" pitchFamily="34" charset="0"/>
              </a:rPr>
              <a:pPr eaLnBrk="1" hangingPunct="1"/>
              <a:t>21</a:t>
            </a:fld>
            <a:endParaRPr lang="en-US" altLang="en-US">
              <a:latin typeface="Lucida Sans Unicode" panose="020B060203050402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537" indent="0">
              <a:buFont typeface="Wingdings 3" panose="05040102010807070707" pitchFamily="18" charset="2"/>
              <a:buNone/>
              <a:defRPr/>
            </a:pPr>
            <a:r>
              <a:rPr lang="en-US" sz="2400" dirty="0" smtClean="0"/>
              <a:t>Additional issues</a:t>
            </a:r>
          </a:p>
          <a:p>
            <a:pPr>
              <a:defRPr/>
            </a:pPr>
            <a:r>
              <a:rPr lang="en-US" sz="2400" dirty="0" smtClean="0"/>
              <a:t>Will individualized results (including incidental findings) be returned to participants?  Will aggregate results be returned to the community?</a:t>
            </a:r>
          </a:p>
          <a:p>
            <a:pPr>
              <a:defRPr/>
            </a:pPr>
            <a:r>
              <a:rPr lang="en-US" sz="2400" dirty="0" smtClean="0"/>
              <a:t>What are the plans for sharing data and biological samples?  Has the community been consulted?</a:t>
            </a:r>
          </a:p>
          <a:p>
            <a:pPr>
              <a:defRPr/>
            </a:pPr>
            <a:r>
              <a:rPr lang="en-US" sz="2400" dirty="0" smtClean="0"/>
              <a:t>Are there plans to develop intellectual property from the research?  Has the community been consulted?  </a:t>
            </a:r>
          </a:p>
          <a:p>
            <a:pPr>
              <a:defRPr/>
            </a:pPr>
            <a:r>
              <a:rPr lang="en-US" sz="2400" dirty="0" smtClean="0"/>
              <a:t>Are there plans to develop additional studies using the same population?  Will individuals have the opportunity to agree to being contacted about future studies?  Community consulted?    </a:t>
            </a:r>
          </a:p>
          <a:p>
            <a:pPr>
              <a:defRPr/>
            </a:pPr>
            <a:endParaRPr lang="en-US" dirty="0"/>
          </a:p>
        </p:txBody>
      </p:sp>
      <p:sp>
        <p:nvSpPr>
          <p:cNvPr id="3" name="Title 2"/>
          <p:cNvSpPr>
            <a:spLocks noGrp="1"/>
          </p:cNvSpPr>
          <p:nvPr>
            <p:ph type="title"/>
          </p:nvPr>
        </p:nvSpPr>
        <p:spPr/>
        <p:txBody>
          <a:bodyPr/>
          <a:lstStyle/>
          <a:p>
            <a:pPr>
              <a:defRPr/>
            </a:pPr>
            <a:r>
              <a:rPr lang="en-US" dirty="0" smtClean="0"/>
              <a:t>IRB </a:t>
            </a:r>
            <a:endParaRPr lang="en-US" dirty="0"/>
          </a:p>
        </p:txBody>
      </p:sp>
      <p:sp>
        <p:nvSpPr>
          <p:cNvPr id="4" name="Date Placeholder 3"/>
          <p:cNvSpPr>
            <a:spLocks noGrp="1"/>
          </p:cNvSpPr>
          <p:nvPr>
            <p:ph type="dt" sz="quarter" idx="10"/>
          </p:nvPr>
        </p:nvSpPr>
        <p:spPr/>
        <p:txBody>
          <a:bodyPr/>
          <a:lstStyle/>
          <a:p>
            <a:pPr>
              <a:defRPr/>
            </a:pPr>
            <a:fld id="{7F6D6439-8412-4262-99D1-9F2CA6B08161}" type="datetime1">
              <a:rPr lang="en-US" smtClean="0"/>
              <a:pPr>
                <a:defRPr/>
              </a:pPr>
              <a:t>10/6/2015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ED03422-4FC5-46AB-B534-DB0308DD26C4}" type="slidenum">
              <a:rPr lang="en-US" altLang="en-US">
                <a:latin typeface="Lucida Sans Unicode" panose="020B0602030504020204" pitchFamily="34" charset="0"/>
              </a:rPr>
              <a:pPr eaLnBrk="1" hangingPunct="1"/>
              <a:t>22</a:t>
            </a:fld>
            <a:endParaRPr lang="en-US" altLang="en-US">
              <a:latin typeface="Lucida Sans Unicode" panose="020B0602030504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1"/>
          <p:cNvSpPr>
            <a:spLocks noGrp="1"/>
          </p:cNvSpPr>
          <p:nvPr>
            <p:ph idx="1"/>
          </p:nvPr>
        </p:nvSpPr>
        <p:spPr/>
        <p:txBody>
          <a:bodyPr/>
          <a:lstStyle/>
          <a:p>
            <a:r>
              <a:rPr lang="en-US" altLang="en-US" b="1" smtClean="0"/>
              <a:t>Review of amendments</a:t>
            </a:r>
            <a:r>
              <a:rPr lang="en-US" altLang="en-US" smtClean="0"/>
              <a:t>.  Has the community been involved in reviewing proposed changes to the research?  Is it aware of the changes?</a:t>
            </a:r>
          </a:p>
          <a:p>
            <a:r>
              <a:rPr lang="en-US" altLang="en-US" b="1" smtClean="0"/>
              <a:t>Review of unexpected problems</a:t>
            </a:r>
            <a:r>
              <a:rPr lang="en-US" altLang="en-US" smtClean="0"/>
              <a:t>, serious or continuing non-compliance, and adverse events.  Is the community involved?</a:t>
            </a:r>
          </a:p>
          <a:p>
            <a:r>
              <a:rPr lang="en-US" altLang="en-US" b="1" smtClean="0"/>
              <a:t>Continuing review</a:t>
            </a:r>
            <a:r>
              <a:rPr lang="en-US" altLang="en-US" smtClean="0"/>
              <a:t>.  Is the community involved in continuing review?  Does the research still meet the requirements for IRB approval?  </a:t>
            </a:r>
          </a:p>
        </p:txBody>
      </p:sp>
      <p:sp>
        <p:nvSpPr>
          <p:cNvPr id="3" name="Title 2"/>
          <p:cNvSpPr>
            <a:spLocks noGrp="1"/>
          </p:cNvSpPr>
          <p:nvPr>
            <p:ph type="title"/>
          </p:nvPr>
        </p:nvSpPr>
        <p:spPr/>
        <p:txBody>
          <a:bodyPr/>
          <a:lstStyle/>
          <a:p>
            <a:pPr>
              <a:defRPr/>
            </a:pPr>
            <a:r>
              <a:rPr lang="en-US" dirty="0" smtClean="0"/>
              <a:t>IRB </a:t>
            </a:r>
            <a:endParaRPr lang="en-US" dirty="0"/>
          </a:p>
        </p:txBody>
      </p:sp>
      <p:sp>
        <p:nvSpPr>
          <p:cNvPr id="4" name="Date Placeholder 3"/>
          <p:cNvSpPr>
            <a:spLocks noGrp="1"/>
          </p:cNvSpPr>
          <p:nvPr>
            <p:ph type="dt" sz="quarter" idx="10"/>
          </p:nvPr>
        </p:nvSpPr>
        <p:spPr/>
        <p:txBody>
          <a:bodyPr/>
          <a:lstStyle/>
          <a:p>
            <a:pPr>
              <a:defRPr/>
            </a:pPr>
            <a:fld id="{7F6D6439-8412-4262-99D1-9F2CA6B08161}" type="datetime1">
              <a:rPr lang="en-US" smtClean="0"/>
              <a:pPr>
                <a:defRPr/>
              </a:pPr>
              <a:t>10/6/2015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CDEC1AA-862B-4BA0-AE08-92FC9F0B452A}" type="slidenum">
              <a:rPr lang="en-US" altLang="en-US">
                <a:latin typeface="Lucida Sans Unicode" panose="020B0602030504020204" pitchFamily="34" charset="0"/>
              </a:rPr>
              <a:pPr eaLnBrk="1" hangingPunct="1"/>
              <a:t>23</a:t>
            </a:fld>
            <a:endParaRPr lang="en-US" altLang="en-US">
              <a:latin typeface="Lucida Sans Unicode" panose="020B0602030504020204"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1"/>
          <p:cNvSpPr>
            <a:spLocks noGrp="1"/>
          </p:cNvSpPr>
          <p:nvPr>
            <p:ph idx="1"/>
          </p:nvPr>
        </p:nvSpPr>
        <p:spPr/>
        <p:txBody>
          <a:bodyPr/>
          <a:lstStyle/>
          <a:p>
            <a:r>
              <a:rPr lang="en-US" altLang="en-US" smtClean="0"/>
              <a:t>Thanks!</a:t>
            </a:r>
          </a:p>
        </p:txBody>
      </p:sp>
      <p:sp>
        <p:nvSpPr>
          <p:cNvPr id="3" name="Title 2"/>
          <p:cNvSpPr>
            <a:spLocks noGrp="1"/>
          </p:cNvSpPr>
          <p:nvPr>
            <p:ph type="title"/>
          </p:nvPr>
        </p:nvSpPr>
        <p:spPr/>
        <p:txBody>
          <a:bodyPr/>
          <a:lstStyle/>
          <a:p>
            <a:pPr>
              <a:defRPr/>
            </a:pPr>
            <a:r>
              <a:rPr lang="en-US" dirty="0" smtClean="0"/>
              <a:t>Questions</a:t>
            </a:r>
            <a:endParaRPr lang="en-US" dirty="0"/>
          </a:p>
        </p:txBody>
      </p:sp>
      <p:sp>
        <p:nvSpPr>
          <p:cNvPr id="4" name="Date Placeholder 3"/>
          <p:cNvSpPr>
            <a:spLocks noGrp="1"/>
          </p:cNvSpPr>
          <p:nvPr>
            <p:ph type="dt" sz="quarter" idx="10"/>
          </p:nvPr>
        </p:nvSpPr>
        <p:spPr/>
        <p:txBody>
          <a:bodyPr/>
          <a:lstStyle/>
          <a:p>
            <a:pPr>
              <a:defRPr/>
            </a:pPr>
            <a:fld id="{7F6D6439-8412-4262-99D1-9F2CA6B08161}" type="datetime1">
              <a:rPr lang="en-US" smtClean="0"/>
              <a:pPr>
                <a:defRPr/>
              </a:pPr>
              <a:t>10/6/2015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094E9E3-C642-4B83-92B1-90257FC910AF}" type="slidenum">
              <a:rPr lang="en-US" altLang="en-US">
                <a:latin typeface="Lucida Sans Unicode" panose="020B0602030504020204" pitchFamily="34" charset="0"/>
              </a:rPr>
              <a:pPr eaLnBrk="1" hangingPunct="1"/>
              <a:t>24</a:t>
            </a:fld>
            <a:endParaRPr lang="en-US" altLang="en-US">
              <a:latin typeface="Lucida Sans Unicode" panose="020B0602030504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defRPr/>
            </a:pPr>
            <a:r>
              <a:rPr lang="en-US" dirty="0" smtClean="0"/>
              <a:t>In ordinary research, investigators study subjects/participants; there is a clear division between investigator and participant.</a:t>
            </a:r>
          </a:p>
          <a:p>
            <a:pPr>
              <a:defRPr/>
            </a:pPr>
            <a:r>
              <a:rPr lang="en-US" dirty="0" smtClean="0"/>
              <a:t>In CPBR, this division is deliberately blurred.</a:t>
            </a:r>
          </a:p>
          <a:p>
            <a:pPr>
              <a:defRPr/>
            </a:pPr>
            <a:r>
              <a:rPr lang="en-US" dirty="0" smtClean="0"/>
              <a:t>This blurring presents both opportunities and problems, as we shall see.  </a:t>
            </a:r>
          </a:p>
          <a:p>
            <a:pPr>
              <a:defRPr/>
            </a:pPr>
            <a:r>
              <a:rPr lang="en-US" dirty="0" smtClean="0"/>
              <a:t>Many different disciplines conduct CBPR including epidemiology, public health, medicine, sociology, psychology, nursing, anthropology</a:t>
            </a:r>
          </a:p>
          <a:p>
            <a:pPr marL="109537" indent="0">
              <a:buFont typeface="Wingdings 3" panose="05040102010807070707" pitchFamily="18" charset="2"/>
              <a:buNone/>
              <a:defRPr/>
            </a:pPr>
            <a:endParaRPr lang="en-US" dirty="0"/>
          </a:p>
        </p:txBody>
      </p:sp>
      <p:sp>
        <p:nvSpPr>
          <p:cNvPr id="3" name="Title 2"/>
          <p:cNvSpPr>
            <a:spLocks noGrp="1"/>
          </p:cNvSpPr>
          <p:nvPr>
            <p:ph type="title"/>
          </p:nvPr>
        </p:nvSpPr>
        <p:spPr/>
        <p:txBody>
          <a:bodyPr/>
          <a:lstStyle/>
          <a:p>
            <a:pPr>
              <a:defRPr/>
            </a:pPr>
            <a:r>
              <a:rPr lang="en-US" dirty="0" smtClean="0"/>
              <a:t>CBPR vs. Ordinary Research</a:t>
            </a:r>
            <a:endParaRPr lang="en-US" dirty="0"/>
          </a:p>
        </p:txBody>
      </p:sp>
      <p:sp>
        <p:nvSpPr>
          <p:cNvPr id="4" name="Date Placeholder 3"/>
          <p:cNvSpPr>
            <a:spLocks noGrp="1"/>
          </p:cNvSpPr>
          <p:nvPr>
            <p:ph type="dt" sz="quarter" idx="10"/>
          </p:nvPr>
        </p:nvSpPr>
        <p:spPr/>
        <p:txBody>
          <a:bodyPr/>
          <a:lstStyle/>
          <a:p>
            <a:pPr>
              <a:defRPr/>
            </a:pPr>
            <a:fld id="{7F6D6439-8412-4262-99D1-9F2CA6B08161}" type="datetime1">
              <a:rPr lang="en-US" smtClean="0"/>
              <a:pPr>
                <a:defRPr/>
              </a:pPr>
              <a:t>10/6/2015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5C0B9CA-7956-4032-9D14-B45E8EC21654}" type="slidenum">
              <a:rPr lang="en-US" altLang="en-US">
                <a:latin typeface="Lucida Sans Unicode" panose="020B0602030504020204" pitchFamily="34" charset="0"/>
              </a:rPr>
              <a:pPr eaLnBrk="1" hangingPunct="1"/>
              <a:t>3</a:t>
            </a:fld>
            <a:endParaRPr lang="en-US" altLang="en-US">
              <a:latin typeface="Lucida Sans Unicode" panose="020B0602030504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1"/>
          <p:cNvSpPr>
            <a:spLocks noGrp="1"/>
          </p:cNvSpPr>
          <p:nvPr>
            <p:ph idx="1"/>
          </p:nvPr>
        </p:nvSpPr>
        <p:spPr/>
        <p:txBody>
          <a:bodyPr/>
          <a:lstStyle/>
          <a:p>
            <a:r>
              <a:rPr lang="en-US" altLang="en-US" smtClean="0"/>
              <a:t>Working with community leaders, local government, public health, hospitals and clinics.  </a:t>
            </a:r>
          </a:p>
          <a:p>
            <a:r>
              <a:rPr lang="en-US" altLang="en-US" smtClean="0"/>
              <a:t>Community members on research team as volunteers, staff or investigators</a:t>
            </a:r>
          </a:p>
          <a:p>
            <a:r>
              <a:rPr lang="en-US" altLang="en-US" smtClean="0"/>
              <a:t>Community advisory board</a:t>
            </a:r>
          </a:p>
          <a:p>
            <a:r>
              <a:rPr lang="en-US" altLang="en-US" smtClean="0"/>
              <a:t>Community IRB</a:t>
            </a:r>
          </a:p>
        </p:txBody>
      </p:sp>
      <p:sp>
        <p:nvSpPr>
          <p:cNvPr id="3" name="Title 2"/>
          <p:cNvSpPr>
            <a:spLocks noGrp="1"/>
          </p:cNvSpPr>
          <p:nvPr>
            <p:ph type="title"/>
          </p:nvPr>
        </p:nvSpPr>
        <p:spPr/>
        <p:txBody>
          <a:bodyPr/>
          <a:lstStyle/>
          <a:p>
            <a:pPr>
              <a:defRPr/>
            </a:pPr>
            <a:r>
              <a:rPr lang="en-US" dirty="0" smtClean="0"/>
              <a:t>Sources of Community Input</a:t>
            </a:r>
            <a:endParaRPr lang="en-US" dirty="0"/>
          </a:p>
        </p:txBody>
      </p:sp>
      <p:sp>
        <p:nvSpPr>
          <p:cNvPr id="4" name="Date Placeholder 3"/>
          <p:cNvSpPr>
            <a:spLocks noGrp="1"/>
          </p:cNvSpPr>
          <p:nvPr>
            <p:ph type="dt" sz="quarter" idx="10"/>
          </p:nvPr>
        </p:nvSpPr>
        <p:spPr/>
        <p:txBody>
          <a:bodyPr/>
          <a:lstStyle/>
          <a:p>
            <a:pPr>
              <a:defRPr/>
            </a:pPr>
            <a:fld id="{7F6D6439-8412-4262-99D1-9F2CA6B08161}" type="datetime1">
              <a:rPr lang="en-US" smtClean="0"/>
              <a:pPr>
                <a:defRPr/>
              </a:pPr>
              <a:t>10/6/2015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C49620F-05DE-4197-810F-7AF52183A471}" type="slidenum">
              <a:rPr lang="en-US" altLang="en-US">
                <a:latin typeface="Lucida Sans Unicode" panose="020B0602030504020204" pitchFamily="34" charset="0"/>
              </a:rPr>
              <a:pPr eaLnBrk="1" hangingPunct="1"/>
              <a:t>4</a:t>
            </a:fld>
            <a:endParaRPr lang="en-US" altLang="en-US">
              <a:latin typeface="Lucida Sans Unicode" panose="020B0602030504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1"/>
          <p:cNvSpPr>
            <a:spLocks noGrp="1"/>
          </p:cNvSpPr>
          <p:nvPr>
            <p:ph idx="1"/>
          </p:nvPr>
        </p:nvSpPr>
        <p:spPr/>
        <p:txBody>
          <a:bodyPr/>
          <a:lstStyle/>
          <a:p>
            <a:r>
              <a:rPr lang="en-US" altLang="en-US" sz="2400" smtClean="0"/>
              <a:t>To do CBPR right, community partnerships and alliances need to be established before research begins.  This can take a lot of time and effort.</a:t>
            </a:r>
          </a:p>
          <a:p>
            <a:r>
              <a:rPr lang="en-US" altLang="en-US" sz="2400" smtClean="0"/>
              <a:t>Meaningful community review must take place prior to IRB submission.</a:t>
            </a:r>
          </a:p>
          <a:p>
            <a:r>
              <a:rPr lang="en-US" altLang="en-US" sz="2400" smtClean="0"/>
              <a:t>Engagement with the community should be ongoing.</a:t>
            </a:r>
          </a:p>
          <a:p>
            <a:r>
              <a:rPr lang="en-US" altLang="en-US" sz="2400" smtClean="0"/>
              <a:t>The research project may evolve in response to community concerns.  </a:t>
            </a:r>
          </a:p>
          <a:p>
            <a:r>
              <a:rPr lang="en-US" altLang="en-US" sz="2400" smtClean="0"/>
              <a:t>To avoid misunderstandings, it may be useful to draft agreements with the community that establish clear expectations for investigators and community members.</a:t>
            </a:r>
          </a:p>
          <a:p>
            <a:endParaRPr lang="en-US" altLang="en-US" smtClean="0"/>
          </a:p>
          <a:p>
            <a:endParaRPr lang="en-US" altLang="en-US" smtClean="0"/>
          </a:p>
        </p:txBody>
      </p:sp>
      <p:sp>
        <p:nvSpPr>
          <p:cNvPr id="3" name="Title 2"/>
          <p:cNvSpPr>
            <a:spLocks noGrp="1"/>
          </p:cNvSpPr>
          <p:nvPr>
            <p:ph type="title"/>
          </p:nvPr>
        </p:nvSpPr>
        <p:spPr/>
        <p:txBody>
          <a:bodyPr/>
          <a:lstStyle/>
          <a:p>
            <a:pPr>
              <a:defRPr/>
            </a:pPr>
            <a:r>
              <a:rPr lang="en-US" dirty="0" smtClean="0"/>
              <a:t>Community Input</a:t>
            </a:r>
            <a:endParaRPr lang="en-US" dirty="0"/>
          </a:p>
        </p:txBody>
      </p:sp>
      <p:sp>
        <p:nvSpPr>
          <p:cNvPr id="4" name="Date Placeholder 3"/>
          <p:cNvSpPr>
            <a:spLocks noGrp="1"/>
          </p:cNvSpPr>
          <p:nvPr>
            <p:ph type="dt" sz="quarter" idx="10"/>
          </p:nvPr>
        </p:nvSpPr>
        <p:spPr/>
        <p:txBody>
          <a:bodyPr/>
          <a:lstStyle/>
          <a:p>
            <a:pPr>
              <a:defRPr/>
            </a:pPr>
            <a:fld id="{7F6D6439-8412-4262-99D1-9F2CA6B08161}" type="datetime1">
              <a:rPr lang="en-US" smtClean="0"/>
              <a:pPr>
                <a:defRPr/>
              </a:pPr>
              <a:t>10/6/2015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227F0AC-C9B1-4907-AD96-5421CE819FED}" type="slidenum">
              <a:rPr lang="en-US" altLang="en-US">
                <a:latin typeface="Lucida Sans Unicode" panose="020B0602030504020204" pitchFamily="34" charset="0"/>
              </a:rPr>
              <a:pPr eaLnBrk="1" hangingPunct="1"/>
              <a:t>5</a:t>
            </a:fld>
            <a:endParaRPr lang="en-US" altLang="en-US">
              <a:latin typeface="Lucida Sans Unicode" panose="020B0602030504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1"/>
          <p:cNvSpPr>
            <a:spLocks noGrp="1"/>
          </p:cNvSpPr>
          <p:nvPr>
            <p:ph idx="1"/>
          </p:nvPr>
        </p:nvSpPr>
        <p:spPr>
          <a:xfrm>
            <a:off x="304800" y="1143000"/>
            <a:ext cx="8229600" cy="4525963"/>
          </a:xfrm>
        </p:spPr>
        <p:txBody>
          <a:bodyPr/>
          <a:lstStyle/>
          <a:p>
            <a:r>
              <a:rPr lang="en-US" altLang="en-US" smtClean="0"/>
              <a:t>CBPR can expensive, logistically complex, and time consuming.  So why go to all this trouble?</a:t>
            </a:r>
          </a:p>
          <a:p>
            <a:pPr lvl="1"/>
            <a:r>
              <a:rPr lang="en-US" altLang="en-US" smtClean="0"/>
              <a:t>Research investigators have a duty to minimize harm and maximize benefits.</a:t>
            </a:r>
          </a:p>
          <a:p>
            <a:pPr lvl="1"/>
            <a:r>
              <a:rPr lang="en-US" altLang="en-US" smtClean="0"/>
              <a:t>Some types of research can result in injustice and exploitation if the community faces significant risks but does not receive a fair share of the benefits of research.  </a:t>
            </a:r>
          </a:p>
          <a:p>
            <a:pPr lvl="1"/>
            <a:r>
              <a:rPr lang="en-US" altLang="en-US" smtClean="0"/>
              <a:t>Agreements with community leaders are often necessary to conduct research (consent?).</a:t>
            </a:r>
          </a:p>
          <a:p>
            <a:pPr lvl="1"/>
            <a:r>
              <a:rPr lang="en-US" altLang="en-US" smtClean="0"/>
              <a:t>CBPR can enhance research design, consent, and recruitment via contextual  knowledge and partnerships.  </a:t>
            </a:r>
          </a:p>
          <a:p>
            <a:pPr lvl="1"/>
            <a:endParaRPr lang="en-US" altLang="en-US" smtClean="0"/>
          </a:p>
          <a:p>
            <a:endParaRPr lang="en-US" altLang="en-US" smtClean="0"/>
          </a:p>
        </p:txBody>
      </p:sp>
      <p:sp>
        <p:nvSpPr>
          <p:cNvPr id="3" name="Title 2"/>
          <p:cNvSpPr>
            <a:spLocks noGrp="1"/>
          </p:cNvSpPr>
          <p:nvPr>
            <p:ph type="title"/>
          </p:nvPr>
        </p:nvSpPr>
        <p:spPr/>
        <p:txBody>
          <a:bodyPr/>
          <a:lstStyle/>
          <a:p>
            <a:pPr>
              <a:defRPr/>
            </a:pPr>
            <a:r>
              <a:rPr lang="en-US" dirty="0" smtClean="0"/>
              <a:t>Why do CBPR?</a:t>
            </a:r>
            <a:endParaRPr lang="en-US" dirty="0"/>
          </a:p>
        </p:txBody>
      </p:sp>
      <p:sp>
        <p:nvSpPr>
          <p:cNvPr id="4" name="Date Placeholder 3"/>
          <p:cNvSpPr>
            <a:spLocks noGrp="1"/>
          </p:cNvSpPr>
          <p:nvPr>
            <p:ph type="dt" sz="quarter" idx="10"/>
          </p:nvPr>
        </p:nvSpPr>
        <p:spPr/>
        <p:txBody>
          <a:bodyPr/>
          <a:lstStyle/>
          <a:p>
            <a:pPr>
              <a:defRPr/>
            </a:pPr>
            <a:fld id="{7F6D6439-8412-4262-99D1-9F2CA6B08161}" type="datetime1">
              <a:rPr lang="en-US" smtClean="0"/>
              <a:pPr>
                <a:defRPr/>
              </a:pPr>
              <a:t>10/6/2015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7B045D5-533B-4431-A9E9-8CE8FF604DEA}" type="slidenum">
              <a:rPr lang="en-US" altLang="en-US">
                <a:latin typeface="Lucida Sans Unicode" panose="020B0602030504020204" pitchFamily="34" charset="0"/>
              </a:rPr>
              <a:pPr eaLnBrk="1" hangingPunct="1"/>
              <a:t>6</a:t>
            </a:fld>
            <a:endParaRPr lang="en-US" altLang="en-US">
              <a:latin typeface="Lucida Sans Unicode" panose="020B0602030504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1"/>
          <p:cNvSpPr>
            <a:spLocks noGrp="1"/>
          </p:cNvSpPr>
          <p:nvPr>
            <p:ph idx="1"/>
          </p:nvPr>
        </p:nvSpPr>
        <p:spPr/>
        <p:txBody>
          <a:bodyPr/>
          <a:lstStyle/>
          <a:p>
            <a:r>
              <a:rPr lang="en-US" altLang="en-US" smtClean="0"/>
              <a:t>What is the community?</a:t>
            </a:r>
          </a:p>
          <a:p>
            <a:r>
              <a:rPr lang="en-US" altLang="en-US" smtClean="0"/>
              <a:t>Dictionary.com: “a social group of any size whose members reside in a specific locality, share government, and often have a common cultural and historical heritage.”</a:t>
            </a:r>
          </a:p>
          <a:p>
            <a:r>
              <a:rPr lang="en-US" altLang="en-US" smtClean="0"/>
              <a:t>The is wide open.</a:t>
            </a:r>
          </a:p>
          <a:p>
            <a:r>
              <a:rPr lang="en-US" altLang="en-US" smtClean="0"/>
              <a:t>Common characteristic of the social group could be location, ethnicity/race, language, vocation/profession, religion, or ideology.  </a:t>
            </a:r>
          </a:p>
          <a:p>
            <a:endParaRPr lang="en-US" altLang="en-US" smtClean="0"/>
          </a:p>
        </p:txBody>
      </p:sp>
      <p:sp>
        <p:nvSpPr>
          <p:cNvPr id="3" name="Title 2"/>
          <p:cNvSpPr>
            <a:spLocks noGrp="1"/>
          </p:cNvSpPr>
          <p:nvPr>
            <p:ph type="title"/>
          </p:nvPr>
        </p:nvSpPr>
        <p:spPr/>
        <p:txBody>
          <a:bodyPr/>
          <a:lstStyle/>
          <a:p>
            <a:pPr>
              <a:defRPr/>
            </a:pPr>
            <a:r>
              <a:rPr lang="en-US" dirty="0" smtClean="0"/>
              <a:t>Conceptual Issues</a:t>
            </a:r>
            <a:endParaRPr lang="en-US" dirty="0"/>
          </a:p>
        </p:txBody>
      </p:sp>
      <p:sp>
        <p:nvSpPr>
          <p:cNvPr id="4" name="Date Placeholder 3"/>
          <p:cNvSpPr>
            <a:spLocks noGrp="1"/>
          </p:cNvSpPr>
          <p:nvPr>
            <p:ph type="dt" sz="quarter" idx="10"/>
          </p:nvPr>
        </p:nvSpPr>
        <p:spPr/>
        <p:txBody>
          <a:bodyPr/>
          <a:lstStyle/>
          <a:p>
            <a:pPr>
              <a:defRPr/>
            </a:pPr>
            <a:fld id="{7F6D6439-8412-4262-99D1-9F2CA6B08161}" type="datetime1">
              <a:rPr lang="en-US" smtClean="0"/>
              <a:pPr>
                <a:defRPr/>
              </a:pPr>
              <a:t>10/6/2015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9AAEF62-4067-489A-9178-5ADF2D2376A1}" type="slidenum">
              <a:rPr lang="en-US" altLang="en-US">
                <a:latin typeface="Lucida Sans Unicode" panose="020B0602030504020204" pitchFamily="34" charset="0"/>
              </a:rPr>
              <a:pPr eaLnBrk="1" hangingPunct="1"/>
              <a:t>7</a:t>
            </a:fld>
            <a:endParaRPr lang="en-US" altLang="en-US">
              <a:latin typeface="Lucida Sans Unicode" panose="020B0602030504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1"/>
          <p:cNvSpPr>
            <a:spLocks noGrp="1"/>
          </p:cNvSpPr>
          <p:nvPr>
            <p:ph idx="1"/>
          </p:nvPr>
        </p:nvSpPr>
        <p:spPr/>
        <p:txBody>
          <a:bodyPr/>
          <a:lstStyle/>
          <a:p>
            <a:r>
              <a:rPr lang="en-US" altLang="en-US" smtClean="0"/>
              <a:t>The community must have a cohesive social structure such that there can be meaningful interchange between investigators and the community.  </a:t>
            </a:r>
          </a:p>
          <a:p>
            <a:r>
              <a:rPr lang="en-US" altLang="en-US" smtClean="0"/>
              <a:t>US citizens is probably not a cohesive community, but residents of Orange County, NC might be. </a:t>
            </a:r>
          </a:p>
          <a:p>
            <a:r>
              <a:rPr lang="en-US" altLang="en-US" smtClean="0"/>
              <a:t>Native Americans is probably not a cohesive community, but the Havasupai Native American Tribe might be.  </a:t>
            </a:r>
          </a:p>
        </p:txBody>
      </p:sp>
      <p:sp>
        <p:nvSpPr>
          <p:cNvPr id="3" name="Title 2"/>
          <p:cNvSpPr>
            <a:spLocks noGrp="1"/>
          </p:cNvSpPr>
          <p:nvPr>
            <p:ph type="title"/>
          </p:nvPr>
        </p:nvSpPr>
        <p:spPr/>
        <p:txBody>
          <a:bodyPr/>
          <a:lstStyle/>
          <a:p>
            <a:pPr>
              <a:defRPr/>
            </a:pPr>
            <a:r>
              <a:rPr lang="en-US" dirty="0" smtClean="0"/>
              <a:t>Conceptual Issues</a:t>
            </a:r>
            <a:endParaRPr lang="en-US" dirty="0"/>
          </a:p>
        </p:txBody>
      </p:sp>
      <p:sp>
        <p:nvSpPr>
          <p:cNvPr id="4" name="Date Placeholder 3"/>
          <p:cNvSpPr>
            <a:spLocks noGrp="1"/>
          </p:cNvSpPr>
          <p:nvPr>
            <p:ph type="dt" sz="quarter" idx="10"/>
          </p:nvPr>
        </p:nvSpPr>
        <p:spPr/>
        <p:txBody>
          <a:bodyPr/>
          <a:lstStyle/>
          <a:p>
            <a:pPr>
              <a:defRPr/>
            </a:pPr>
            <a:fld id="{7F6D6439-8412-4262-99D1-9F2CA6B08161}" type="datetime1">
              <a:rPr lang="en-US" smtClean="0"/>
              <a:pPr>
                <a:defRPr/>
              </a:pPr>
              <a:t>10/6/2015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D1645F7-DF09-470F-90D1-1CF134B9A18F}" type="slidenum">
              <a:rPr lang="en-US" altLang="en-US">
                <a:latin typeface="Lucida Sans Unicode" panose="020B0602030504020204" pitchFamily="34" charset="0"/>
              </a:rPr>
              <a:pPr eaLnBrk="1" hangingPunct="1"/>
              <a:t>8</a:t>
            </a:fld>
            <a:endParaRPr lang="en-US" altLang="en-US">
              <a:latin typeface="Lucida Sans Unicode" panose="020B0602030504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381000" y="762000"/>
            <a:ext cx="8229600" cy="4525963"/>
          </a:xfrm>
        </p:spPr>
        <p:txBody>
          <a:bodyPr/>
          <a:lstStyle/>
          <a:p>
            <a:r>
              <a:rPr lang="en-US" altLang="en-US" sz="1800" smtClean="0"/>
              <a:t>In 1990, investigators from Arizona State University (ASU) collected 200 blood samples from members of the Havasupai American Indian tribe.  </a:t>
            </a:r>
          </a:p>
          <a:p>
            <a:r>
              <a:rPr lang="en-US" altLang="en-US" sz="1800" smtClean="0"/>
              <a:t>The consent form stated that the samples and data would be used for research on behavioral and mental illnesses but prior to the initiation of the study investigators told the tribal leaders that  it would focus on the genetics of diabetes.  </a:t>
            </a:r>
          </a:p>
          <a:p>
            <a:r>
              <a:rPr lang="en-US" altLang="en-US" sz="1800" smtClean="0"/>
              <a:t>Members of the tribe later learned that the investigators had used the samples and data to study diseases other than diabetes and shared the samples with other researchers.  </a:t>
            </a:r>
          </a:p>
          <a:p>
            <a:r>
              <a:rPr lang="en-US" altLang="en-US" sz="1800" smtClean="0"/>
              <a:t>They strongly objected that the samples and data were used to study schizophrenia, in-breeding in the tribe, and the tribe’s evolutionary and genetic origins, and they filed a $50 million lawsuit against ASU and the investigators.  In the lawsuit, they alleged that the use of the samples and data violated the informed consent provided by the participants.  </a:t>
            </a:r>
          </a:p>
          <a:p>
            <a:r>
              <a:rPr lang="en-US" altLang="en-US" sz="1800" smtClean="0"/>
              <a:t>In April 2010, ASU and the tribe agreed to settle the lawsuit out of court.  As part of the agreement, ASU formally apologized to the tribe, returned the samples, and paid $700,000, which was divided among forty-one participants.  </a:t>
            </a:r>
          </a:p>
          <a:p>
            <a:endParaRPr lang="en-US" altLang="en-US" smtClean="0"/>
          </a:p>
        </p:txBody>
      </p:sp>
      <p:sp>
        <p:nvSpPr>
          <p:cNvPr id="3" name="Title 2"/>
          <p:cNvSpPr>
            <a:spLocks noGrp="1"/>
          </p:cNvSpPr>
          <p:nvPr>
            <p:ph type="title"/>
          </p:nvPr>
        </p:nvSpPr>
        <p:spPr>
          <a:xfrm>
            <a:off x="0" y="0"/>
            <a:ext cx="8229600" cy="1143000"/>
          </a:xfrm>
        </p:spPr>
        <p:txBody>
          <a:bodyPr/>
          <a:lstStyle/>
          <a:p>
            <a:pPr>
              <a:defRPr/>
            </a:pPr>
            <a:r>
              <a:rPr lang="en-US" dirty="0" smtClean="0"/>
              <a:t>A Cautionary Tale</a:t>
            </a:r>
            <a:endParaRPr lang="en-US" dirty="0"/>
          </a:p>
        </p:txBody>
      </p:sp>
      <p:sp>
        <p:nvSpPr>
          <p:cNvPr id="4" name="Date Placeholder 3"/>
          <p:cNvSpPr>
            <a:spLocks noGrp="1"/>
          </p:cNvSpPr>
          <p:nvPr>
            <p:ph type="dt" sz="quarter" idx="10"/>
          </p:nvPr>
        </p:nvSpPr>
        <p:spPr/>
        <p:txBody>
          <a:bodyPr/>
          <a:lstStyle/>
          <a:p>
            <a:pPr>
              <a:defRPr/>
            </a:pPr>
            <a:fld id="{7F6D6439-8412-4262-99D1-9F2CA6B08161}" type="datetime1">
              <a:rPr lang="en-US" smtClean="0"/>
              <a:pPr>
                <a:defRPr/>
              </a:pPr>
              <a:t>10/6/2015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5941202-F1EE-4DAD-9B8D-2E82FEC514F4}" type="slidenum">
              <a:rPr lang="en-US" altLang="en-US">
                <a:latin typeface="Lucida Sans Unicode" panose="020B0602030504020204" pitchFamily="34" charset="0"/>
              </a:rPr>
              <a:pPr eaLnBrk="1" hangingPunct="1"/>
              <a:t>9</a:t>
            </a:fld>
            <a:endParaRPr lang="en-US" altLang="en-US">
              <a:latin typeface="Lucida Sans Unicode" panose="020B0602030504020204"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2394</TotalTime>
  <Words>1688</Words>
  <Application>Microsoft Office PowerPoint</Application>
  <PresentationFormat>On-screen Show (4:3)</PresentationFormat>
  <Paragraphs>155</Paragraphs>
  <Slides>24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Lucida Sans Unicode</vt:lpstr>
      <vt:lpstr>Wingdings 3</vt:lpstr>
      <vt:lpstr>Verdana</vt:lpstr>
      <vt:lpstr>Wingdings 2</vt:lpstr>
      <vt:lpstr>Calibri</vt:lpstr>
      <vt:lpstr>Concourse</vt:lpstr>
      <vt:lpstr>Community-Based Participatory Research: Issues for Investigators and Institutional Review Boards </vt:lpstr>
      <vt:lpstr>What is Community-Based Participatory Research (CBPR)?</vt:lpstr>
      <vt:lpstr>CBPR vs. Ordinary Research</vt:lpstr>
      <vt:lpstr>Sources of Community Input</vt:lpstr>
      <vt:lpstr>Community Input</vt:lpstr>
      <vt:lpstr>Why do CBPR?</vt:lpstr>
      <vt:lpstr>Conceptual Issues</vt:lpstr>
      <vt:lpstr>Conceptual Issues</vt:lpstr>
      <vt:lpstr>A Cautionary Tale</vt:lpstr>
      <vt:lpstr>Lessons</vt:lpstr>
      <vt:lpstr>Potential Disagreements with Community Members</vt:lpstr>
      <vt:lpstr>Disagreements</vt:lpstr>
      <vt:lpstr>Disagreements</vt:lpstr>
      <vt:lpstr>Disagreements</vt:lpstr>
      <vt:lpstr>IRB Issues</vt:lpstr>
      <vt:lpstr>IRB Issues</vt:lpstr>
      <vt:lpstr>IRB Issues</vt:lpstr>
      <vt:lpstr>IRB Issues</vt:lpstr>
      <vt:lpstr>IRB</vt:lpstr>
      <vt:lpstr>IRB</vt:lpstr>
      <vt:lpstr>IRB</vt:lpstr>
      <vt:lpstr>IRB </vt:lpstr>
      <vt:lpstr>IRB </vt:lpstr>
      <vt:lpstr>Questions</vt:lpstr>
    </vt:vector>
  </TitlesOfParts>
  <Company>NIEHS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Responsible Conduct of Research: What it is and Why it is Important</dc:title>
  <dc:creator>David B Resnik</dc:creator>
  <cp:lastModifiedBy>Cyndi Wyles</cp:lastModifiedBy>
  <cp:revision>44</cp:revision>
  <dcterms:created xsi:type="dcterms:W3CDTF">2009-08-05T23:12:17Z</dcterms:created>
  <dcterms:modified xsi:type="dcterms:W3CDTF">2015-10-06T19:28:59Z</dcterms:modified>
</cp:coreProperties>
</file>