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544" r:id="rId2"/>
    <p:sldId id="850" r:id="rId3"/>
    <p:sldId id="857" r:id="rId4"/>
    <p:sldId id="858" r:id="rId5"/>
    <p:sldId id="860" r:id="rId6"/>
    <p:sldId id="903" r:id="rId7"/>
    <p:sldId id="861" r:id="rId8"/>
    <p:sldId id="904" r:id="rId9"/>
    <p:sldId id="909" r:id="rId10"/>
    <p:sldId id="889" r:id="rId11"/>
    <p:sldId id="890" r:id="rId12"/>
    <p:sldId id="905" r:id="rId13"/>
    <p:sldId id="863" r:id="rId14"/>
    <p:sldId id="864" r:id="rId15"/>
    <p:sldId id="865" r:id="rId16"/>
    <p:sldId id="866" r:id="rId17"/>
    <p:sldId id="907" r:id="rId18"/>
    <p:sldId id="908" r:id="rId19"/>
    <p:sldId id="868" r:id="rId20"/>
    <p:sldId id="906" r:id="rId21"/>
    <p:sldId id="897" r:id="rId22"/>
    <p:sldId id="867" r:id="rId23"/>
    <p:sldId id="899" r:id="rId24"/>
    <p:sldId id="900" r:id="rId25"/>
    <p:sldId id="870" r:id="rId26"/>
    <p:sldId id="872" r:id="rId27"/>
    <p:sldId id="873" r:id="rId28"/>
    <p:sldId id="901" r:id="rId29"/>
    <p:sldId id="902" r:id="rId30"/>
    <p:sldId id="896" r:id="rId31"/>
    <p:sldId id="895" r:id="rId32"/>
    <p:sldId id="876" r:id="rId33"/>
    <p:sldId id="877" r:id="rId34"/>
    <p:sldId id="885" r:id="rId35"/>
    <p:sldId id="875" r:id="rId36"/>
    <p:sldId id="886" r:id="rId37"/>
    <p:sldId id="912" r:id="rId38"/>
    <p:sldId id="878" r:id="rId39"/>
    <p:sldId id="913" r:id="rId40"/>
    <p:sldId id="915" r:id="rId41"/>
    <p:sldId id="916" r:id="rId42"/>
    <p:sldId id="882" r:id="rId43"/>
    <p:sldId id="898" r:id="rId44"/>
    <p:sldId id="911" r:id="rId45"/>
    <p:sldId id="855" r:id="rId46"/>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F"/>
    <a:srgbClr val="000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6501" autoAdjust="0"/>
  </p:normalViewPr>
  <p:slideViewPr>
    <p:cSldViewPr>
      <p:cViewPr varScale="1">
        <p:scale>
          <a:sx n="77" d="100"/>
          <a:sy n="77" d="100"/>
        </p:scale>
        <p:origin x="1627" y="6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0"/>
    </p:cViewPr>
  </p:sorterViewPr>
  <p:notesViewPr>
    <p:cSldViewPr>
      <p:cViewPr varScale="1">
        <p:scale>
          <a:sx n="56" d="100"/>
          <a:sy n="56" d="100"/>
        </p:scale>
        <p:origin x="-1782"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81237-6F96-4BA5-8D7B-8240B085D5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38A17FB-3679-4398-A95B-51001C77E559}">
      <dgm:prSet phldrT="[Text]" custT="1"/>
      <dgm:spPr/>
      <dgm:t>
        <a:bodyPr/>
        <a:lstStyle/>
        <a:p>
          <a:r>
            <a:rPr lang="en-US" sz="2800" dirty="0" smtClean="0"/>
            <a:t>Health Education &amp; Research</a:t>
          </a:r>
          <a:endParaRPr lang="en-US" sz="2800" dirty="0"/>
        </a:p>
      </dgm:t>
    </dgm:pt>
    <dgm:pt modelId="{0D79EFCB-C1F3-4309-ACF2-ED0EE9F72E45}" type="parTrans" cxnId="{4749FA9E-90E4-4A2F-BFE0-9CD627B6738F}">
      <dgm:prSet/>
      <dgm:spPr/>
      <dgm:t>
        <a:bodyPr/>
        <a:lstStyle/>
        <a:p>
          <a:endParaRPr lang="en-US"/>
        </a:p>
      </dgm:t>
    </dgm:pt>
    <dgm:pt modelId="{C9BCF760-95F9-4D85-AE26-FC232001B542}" type="sibTrans" cxnId="{4749FA9E-90E4-4A2F-BFE0-9CD627B6738F}">
      <dgm:prSet/>
      <dgm:spPr/>
      <dgm:t>
        <a:bodyPr/>
        <a:lstStyle/>
        <a:p>
          <a:endParaRPr lang="en-US"/>
        </a:p>
      </dgm:t>
    </dgm:pt>
    <dgm:pt modelId="{751C17E4-DEDF-42A9-9C31-82DD0B8D88A9}">
      <dgm:prSet phldrT="[Text]" custT="1"/>
      <dgm:spPr/>
      <dgm:t>
        <a:bodyPr/>
        <a:lstStyle/>
        <a:p>
          <a:r>
            <a:rPr lang="en-US" sz="1800" b="1" dirty="0" smtClean="0"/>
            <a:t>Health Providers (nursing and therapies)</a:t>
          </a:r>
          <a:endParaRPr lang="en-US" sz="1800" b="1" dirty="0"/>
        </a:p>
      </dgm:t>
    </dgm:pt>
    <dgm:pt modelId="{B77573D7-0538-471E-B457-CCB0A8D5A105}" type="parTrans" cxnId="{7621ED8F-0C2D-46F1-AA85-D04DC4603166}">
      <dgm:prSet/>
      <dgm:spPr/>
      <dgm:t>
        <a:bodyPr/>
        <a:lstStyle/>
        <a:p>
          <a:endParaRPr lang="en-US"/>
        </a:p>
      </dgm:t>
    </dgm:pt>
    <dgm:pt modelId="{FAAFBFFE-8838-4043-88BD-8A5FB4A0B485}" type="sibTrans" cxnId="{7621ED8F-0C2D-46F1-AA85-D04DC4603166}">
      <dgm:prSet/>
      <dgm:spPr/>
      <dgm:t>
        <a:bodyPr/>
        <a:lstStyle/>
        <a:p>
          <a:endParaRPr lang="en-US"/>
        </a:p>
      </dgm:t>
    </dgm:pt>
    <dgm:pt modelId="{9E84D538-C2EE-450F-A4AB-974AFE806922}">
      <dgm:prSet phldrT="[Text]" custT="1"/>
      <dgm:spPr/>
      <dgm:t>
        <a:bodyPr/>
        <a:lstStyle/>
        <a:p>
          <a:r>
            <a:rPr lang="en-US" sz="1800" b="1" dirty="0" smtClean="0"/>
            <a:t>Public Policy</a:t>
          </a:r>
          <a:endParaRPr lang="en-US" sz="1800" b="1" dirty="0"/>
        </a:p>
      </dgm:t>
    </dgm:pt>
    <dgm:pt modelId="{12CE0671-1787-4AC1-885D-3BE83B6EADEE}" type="parTrans" cxnId="{BBF0AF5C-26D0-4F31-BD7B-C5880916FF22}">
      <dgm:prSet/>
      <dgm:spPr/>
      <dgm:t>
        <a:bodyPr/>
        <a:lstStyle/>
        <a:p>
          <a:endParaRPr lang="en-US"/>
        </a:p>
      </dgm:t>
    </dgm:pt>
    <dgm:pt modelId="{5FEA0CCA-2F9D-45AE-A0F2-13AFD1153CCF}" type="sibTrans" cxnId="{BBF0AF5C-26D0-4F31-BD7B-C5880916FF22}">
      <dgm:prSet/>
      <dgm:spPr/>
      <dgm:t>
        <a:bodyPr/>
        <a:lstStyle/>
        <a:p>
          <a:endParaRPr lang="en-US"/>
        </a:p>
      </dgm:t>
    </dgm:pt>
    <dgm:pt modelId="{FF22F9B1-A939-4B95-8B02-7B9D47BDCB17}">
      <dgm:prSet phldrT="[Text]" custT="1"/>
      <dgm:spPr/>
      <dgm:t>
        <a:bodyPr/>
        <a:lstStyle/>
        <a:p>
          <a:r>
            <a:rPr lang="en-US" sz="2800" dirty="0" smtClean="0"/>
            <a:t>Social and Behavioral Sciences</a:t>
          </a:r>
          <a:endParaRPr lang="en-US" sz="2800" dirty="0"/>
        </a:p>
      </dgm:t>
    </dgm:pt>
    <dgm:pt modelId="{A985C751-4E04-4FC7-8DA0-54DF5584180C}" type="parTrans" cxnId="{67BB4B8D-A565-4425-BE02-301B5FB41AD7}">
      <dgm:prSet/>
      <dgm:spPr/>
      <dgm:t>
        <a:bodyPr/>
        <a:lstStyle/>
        <a:p>
          <a:endParaRPr lang="en-US"/>
        </a:p>
      </dgm:t>
    </dgm:pt>
    <dgm:pt modelId="{23FB52B9-CAE6-49B6-829B-B2DBB51D56EE}" type="sibTrans" cxnId="{67BB4B8D-A565-4425-BE02-301B5FB41AD7}">
      <dgm:prSet/>
      <dgm:spPr/>
      <dgm:t>
        <a:bodyPr/>
        <a:lstStyle/>
        <a:p>
          <a:endParaRPr lang="en-US"/>
        </a:p>
      </dgm:t>
    </dgm:pt>
    <dgm:pt modelId="{EBB33AE4-5584-4FF1-AED1-E1DF046A2EE7}">
      <dgm:prSet phldrT="[Text]" custT="1"/>
      <dgm:spPr/>
      <dgm:t>
        <a:bodyPr/>
        <a:lstStyle/>
        <a:p>
          <a:r>
            <a:rPr lang="en-US" sz="1800" b="1" dirty="0" smtClean="0"/>
            <a:t>Occupational Science </a:t>
          </a:r>
          <a:endParaRPr lang="en-US" sz="1800" b="1" dirty="0"/>
        </a:p>
      </dgm:t>
    </dgm:pt>
    <dgm:pt modelId="{CB76D651-2A76-4FCE-95C4-B6B5D91978A7}" type="parTrans" cxnId="{7B27D9B4-D5B8-47B9-A90B-CF2D47809947}">
      <dgm:prSet/>
      <dgm:spPr/>
      <dgm:t>
        <a:bodyPr/>
        <a:lstStyle/>
        <a:p>
          <a:endParaRPr lang="en-US"/>
        </a:p>
      </dgm:t>
    </dgm:pt>
    <dgm:pt modelId="{A99D0CE8-1ECA-420C-8FE7-BCEA4C3C36BA}" type="sibTrans" cxnId="{7B27D9B4-D5B8-47B9-A90B-CF2D47809947}">
      <dgm:prSet/>
      <dgm:spPr/>
      <dgm:t>
        <a:bodyPr/>
        <a:lstStyle/>
        <a:p>
          <a:endParaRPr lang="en-US"/>
        </a:p>
      </dgm:t>
    </dgm:pt>
    <dgm:pt modelId="{F344ABC2-8FCD-4B80-8D1B-AF51A6D29D3D}">
      <dgm:prSet phldrT="[Text]" custT="1"/>
      <dgm:spPr/>
      <dgm:t>
        <a:bodyPr/>
        <a:lstStyle/>
        <a:p>
          <a:r>
            <a:rPr lang="en-US" sz="1800" b="1" dirty="0" smtClean="0"/>
            <a:t>Psychology and Behavior</a:t>
          </a:r>
          <a:endParaRPr lang="en-US" sz="1800" b="1" dirty="0"/>
        </a:p>
      </dgm:t>
    </dgm:pt>
    <dgm:pt modelId="{7F99EE61-4510-473F-BF8E-094EAAD836FD}" type="parTrans" cxnId="{549F69FB-95EF-495E-8CE6-BA5280FF2CAC}">
      <dgm:prSet/>
      <dgm:spPr/>
      <dgm:t>
        <a:bodyPr/>
        <a:lstStyle/>
        <a:p>
          <a:endParaRPr lang="en-US"/>
        </a:p>
      </dgm:t>
    </dgm:pt>
    <dgm:pt modelId="{E62B597B-8131-490A-8107-96F5F8312035}" type="sibTrans" cxnId="{549F69FB-95EF-495E-8CE6-BA5280FF2CAC}">
      <dgm:prSet/>
      <dgm:spPr/>
      <dgm:t>
        <a:bodyPr/>
        <a:lstStyle/>
        <a:p>
          <a:endParaRPr lang="en-US"/>
        </a:p>
      </dgm:t>
    </dgm:pt>
    <dgm:pt modelId="{C853F88D-FEA1-4D90-AA43-25009961BA9D}">
      <dgm:prSet phldrT="[Text]" custT="1"/>
      <dgm:spPr/>
      <dgm:t>
        <a:bodyPr/>
        <a:lstStyle/>
        <a:p>
          <a:r>
            <a:rPr lang="en-US" sz="2800" dirty="0" smtClean="0"/>
            <a:t>STEM Education</a:t>
          </a:r>
          <a:endParaRPr lang="en-US" sz="2800" dirty="0"/>
        </a:p>
      </dgm:t>
    </dgm:pt>
    <dgm:pt modelId="{1B478A67-2170-4D93-8276-088AB9401ED8}" type="parTrans" cxnId="{75BE4E5A-FDA5-408C-97B6-27EB28BAADCB}">
      <dgm:prSet/>
      <dgm:spPr/>
      <dgm:t>
        <a:bodyPr/>
        <a:lstStyle/>
        <a:p>
          <a:endParaRPr lang="en-US"/>
        </a:p>
      </dgm:t>
    </dgm:pt>
    <dgm:pt modelId="{0F3E725B-7AAF-4FEC-91AB-1BE75CD9335A}" type="sibTrans" cxnId="{75BE4E5A-FDA5-408C-97B6-27EB28BAADCB}">
      <dgm:prSet/>
      <dgm:spPr/>
      <dgm:t>
        <a:bodyPr/>
        <a:lstStyle/>
        <a:p>
          <a:endParaRPr lang="en-US"/>
        </a:p>
      </dgm:t>
    </dgm:pt>
    <dgm:pt modelId="{2BC9AC8B-A6BA-4CFE-9A8D-DC63535C170A}">
      <dgm:prSet phldrT="[Text]" custT="1"/>
      <dgm:spPr/>
      <dgm:t>
        <a:bodyPr/>
        <a:lstStyle/>
        <a:p>
          <a:r>
            <a:rPr lang="en-US" sz="1800" b="1" dirty="0" smtClean="0"/>
            <a:t>Inter-system relationships (pipeline)</a:t>
          </a:r>
          <a:endParaRPr lang="en-US" sz="1800" b="1" dirty="0"/>
        </a:p>
      </dgm:t>
    </dgm:pt>
    <dgm:pt modelId="{B157985A-BA23-4D3E-A2C5-27A51037D2EB}" type="parTrans" cxnId="{894C7EE4-D4EB-4A6D-8BFA-DD930AA83B40}">
      <dgm:prSet/>
      <dgm:spPr/>
      <dgm:t>
        <a:bodyPr/>
        <a:lstStyle/>
        <a:p>
          <a:endParaRPr lang="en-US"/>
        </a:p>
      </dgm:t>
    </dgm:pt>
    <dgm:pt modelId="{8577C87A-B137-4AF3-BF27-2C9A5B73003B}" type="sibTrans" cxnId="{894C7EE4-D4EB-4A6D-8BFA-DD930AA83B40}">
      <dgm:prSet/>
      <dgm:spPr/>
      <dgm:t>
        <a:bodyPr/>
        <a:lstStyle/>
        <a:p>
          <a:endParaRPr lang="en-US"/>
        </a:p>
      </dgm:t>
    </dgm:pt>
    <dgm:pt modelId="{01E520F7-5C93-4945-B113-EF2E146552F7}">
      <dgm:prSet phldrT="[Text]" custT="1"/>
      <dgm:spPr/>
      <dgm:t>
        <a:bodyPr/>
        <a:lstStyle/>
        <a:p>
          <a:r>
            <a:rPr lang="en-US" sz="1800" b="1" dirty="0" smtClean="0"/>
            <a:t>Technology</a:t>
          </a:r>
          <a:endParaRPr lang="en-US" sz="1800" b="1" dirty="0"/>
        </a:p>
      </dgm:t>
    </dgm:pt>
    <dgm:pt modelId="{3A1E0E53-43E0-4CDD-952B-ACEA128B7771}" type="parTrans" cxnId="{75892C1C-5912-4442-96D1-7DA0E1C25EF7}">
      <dgm:prSet/>
      <dgm:spPr/>
      <dgm:t>
        <a:bodyPr/>
        <a:lstStyle/>
        <a:p>
          <a:endParaRPr lang="en-US"/>
        </a:p>
      </dgm:t>
    </dgm:pt>
    <dgm:pt modelId="{BB8CD194-78A6-485C-A52A-749EAB6D060C}" type="sibTrans" cxnId="{75892C1C-5912-4442-96D1-7DA0E1C25EF7}">
      <dgm:prSet/>
      <dgm:spPr/>
      <dgm:t>
        <a:bodyPr/>
        <a:lstStyle/>
        <a:p>
          <a:endParaRPr lang="en-US"/>
        </a:p>
      </dgm:t>
    </dgm:pt>
    <dgm:pt modelId="{0B1AA5CC-BB81-4C50-A0E6-F0FB49580A30}">
      <dgm:prSet phldrT="[Text]" custT="1"/>
      <dgm:spPr/>
      <dgm:t>
        <a:bodyPr/>
        <a:lstStyle/>
        <a:p>
          <a:r>
            <a:rPr lang="en-US" sz="1800" b="1" dirty="0" smtClean="0"/>
            <a:t>Health Ecology</a:t>
          </a:r>
          <a:endParaRPr lang="en-US" sz="1800" b="1" dirty="0"/>
        </a:p>
      </dgm:t>
    </dgm:pt>
    <dgm:pt modelId="{05336A6B-5F12-4A91-AD38-4A5551D8555A}" type="parTrans" cxnId="{C0089991-953F-4D1D-A164-8137DF3D9F82}">
      <dgm:prSet/>
      <dgm:spPr/>
      <dgm:t>
        <a:bodyPr/>
        <a:lstStyle/>
        <a:p>
          <a:endParaRPr lang="en-US"/>
        </a:p>
      </dgm:t>
    </dgm:pt>
    <dgm:pt modelId="{C202B6D1-A212-46C3-A073-DA56BA8AD5CF}" type="sibTrans" cxnId="{C0089991-953F-4D1D-A164-8137DF3D9F82}">
      <dgm:prSet/>
      <dgm:spPr/>
      <dgm:t>
        <a:bodyPr/>
        <a:lstStyle/>
        <a:p>
          <a:endParaRPr lang="en-US"/>
        </a:p>
      </dgm:t>
    </dgm:pt>
    <dgm:pt modelId="{B15FC8D8-A973-408F-BD68-F9FAC81EEFDC}">
      <dgm:prSet phldrT="[Text]" custT="1"/>
      <dgm:spPr/>
      <dgm:t>
        <a:bodyPr/>
        <a:lstStyle/>
        <a:p>
          <a:r>
            <a:rPr lang="en-US" sz="1800" b="1" dirty="0" smtClean="0"/>
            <a:t>Social Equity and Engagement</a:t>
          </a:r>
          <a:endParaRPr lang="en-US" sz="1800" b="1" dirty="0"/>
        </a:p>
      </dgm:t>
    </dgm:pt>
    <dgm:pt modelId="{75BBD96F-7977-41FF-906B-720BCDCB66B3}" type="parTrans" cxnId="{42215FF5-4FA5-4340-B14A-9C9CD0C25586}">
      <dgm:prSet/>
      <dgm:spPr/>
      <dgm:t>
        <a:bodyPr/>
        <a:lstStyle/>
        <a:p>
          <a:endParaRPr lang="en-US"/>
        </a:p>
      </dgm:t>
    </dgm:pt>
    <dgm:pt modelId="{D41BEFA8-170F-4C22-B5EE-CED7E3DE823D}" type="sibTrans" cxnId="{42215FF5-4FA5-4340-B14A-9C9CD0C25586}">
      <dgm:prSet/>
      <dgm:spPr/>
      <dgm:t>
        <a:bodyPr/>
        <a:lstStyle/>
        <a:p>
          <a:endParaRPr lang="en-US"/>
        </a:p>
      </dgm:t>
    </dgm:pt>
    <dgm:pt modelId="{B8DAECA8-23B5-4306-9F00-E10E7C67FD1A}">
      <dgm:prSet phldrT="[Text]" custT="1"/>
      <dgm:spPr/>
      <dgm:t>
        <a:bodyPr/>
        <a:lstStyle/>
        <a:p>
          <a:r>
            <a:rPr lang="en-US" sz="1800" b="1" dirty="0" smtClean="0"/>
            <a:t>Employment and Workforce</a:t>
          </a:r>
          <a:endParaRPr lang="en-US" sz="1800" b="1" dirty="0"/>
        </a:p>
      </dgm:t>
    </dgm:pt>
    <dgm:pt modelId="{594B7472-4B67-410D-8E26-1BA3FC8221A3}" type="parTrans" cxnId="{E52E2620-880C-49A4-9AED-E657F630B8A3}">
      <dgm:prSet/>
      <dgm:spPr/>
      <dgm:t>
        <a:bodyPr/>
        <a:lstStyle/>
        <a:p>
          <a:endParaRPr lang="en-US"/>
        </a:p>
      </dgm:t>
    </dgm:pt>
    <dgm:pt modelId="{C37A3EA0-A03C-438E-8412-1F8B9002788C}" type="sibTrans" cxnId="{E52E2620-880C-49A4-9AED-E657F630B8A3}">
      <dgm:prSet/>
      <dgm:spPr/>
      <dgm:t>
        <a:bodyPr/>
        <a:lstStyle/>
        <a:p>
          <a:endParaRPr lang="en-US"/>
        </a:p>
      </dgm:t>
    </dgm:pt>
    <dgm:pt modelId="{1ADE8863-23D0-47B8-BE15-3ECFE0335469}">
      <dgm:prSet phldrT="[Text]" custT="1"/>
      <dgm:spPr/>
      <dgm:t>
        <a:bodyPr/>
        <a:lstStyle/>
        <a:p>
          <a:r>
            <a:rPr lang="en-US" sz="1800" b="1" dirty="0" smtClean="0"/>
            <a:t>Innovation</a:t>
          </a:r>
          <a:endParaRPr lang="en-US" sz="1800" b="1" dirty="0"/>
        </a:p>
      </dgm:t>
    </dgm:pt>
    <dgm:pt modelId="{41B28252-BEB5-4C26-AFC1-FB6EAB17ACA0}" type="parTrans" cxnId="{32A1D511-C8F2-4F43-AA39-F91A731D7B17}">
      <dgm:prSet/>
      <dgm:spPr/>
      <dgm:t>
        <a:bodyPr/>
        <a:lstStyle/>
        <a:p>
          <a:endParaRPr lang="en-US"/>
        </a:p>
      </dgm:t>
    </dgm:pt>
    <dgm:pt modelId="{4A8000AE-3618-46F2-B2B7-F008E902E2F5}" type="sibTrans" cxnId="{32A1D511-C8F2-4F43-AA39-F91A731D7B17}">
      <dgm:prSet/>
      <dgm:spPr/>
      <dgm:t>
        <a:bodyPr/>
        <a:lstStyle/>
        <a:p>
          <a:endParaRPr lang="en-US"/>
        </a:p>
      </dgm:t>
    </dgm:pt>
    <dgm:pt modelId="{417AC7A6-5DF7-4E77-8FD2-A38DE9B1D851}">
      <dgm:prSet phldrT="[Text]" custT="1"/>
      <dgm:spPr/>
      <dgm:t>
        <a:bodyPr/>
        <a:lstStyle/>
        <a:p>
          <a:r>
            <a:rPr lang="en-US" sz="1800" b="1" dirty="0" smtClean="0"/>
            <a:t>Entrepreneurship</a:t>
          </a:r>
          <a:endParaRPr lang="en-US" sz="1800" b="1" dirty="0"/>
        </a:p>
      </dgm:t>
    </dgm:pt>
    <dgm:pt modelId="{DE43E319-B8DA-444A-BE56-8831D5761B81}" type="parTrans" cxnId="{F18F6A89-0432-4D6A-A6C8-90B558F88903}">
      <dgm:prSet/>
      <dgm:spPr/>
      <dgm:t>
        <a:bodyPr/>
        <a:lstStyle/>
        <a:p>
          <a:endParaRPr lang="en-US"/>
        </a:p>
      </dgm:t>
    </dgm:pt>
    <dgm:pt modelId="{8E0D321B-1F9C-4F1C-A249-BB9217B1ED2A}" type="sibTrans" cxnId="{F18F6A89-0432-4D6A-A6C8-90B558F88903}">
      <dgm:prSet/>
      <dgm:spPr/>
      <dgm:t>
        <a:bodyPr/>
        <a:lstStyle/>
        <a:p>
          <a:endParaRPr lang="en-US"/>
        </a:p>
      </dgm:t>
    </dgm:pt>
    <dgm:pt modelId="{9CCA71A3-857F-4ABF-BB3B-F03629C640D0}" type="pres">
      <dgm:prSet presAssocID="{21381237-6F96-4BA5-8D7B-8240B085D5FB}" presName="Name0" presStyleCnt="0">
        <dgm:presLayoutVars>
          <dgm:dir/>
          <dgm:animLvl val="lvl"/>
          <dgm:resizeHandles val="exact"/>
        </dgm:presLayoutVars>
      </dgm:prSet>
      <dgm:spPr/>
      <dgm:t>
        <a:bodyPr/>
        <a:lstStyle/>
        <a:p>
          <a:endParaRPr lang="en-US"/>
        </a:p>
      </dgm:t>
    </dgm:pt>
    <dgm:pt modelId="{48B4D1EB-0CE6-4AF3-BB89-C7815EB9DD68}" type="pres">
      <dgm:prSet presAssocID="{138A17FB-3679-4398-A95B-51001C77E559}" presName="linNode" presStyleCnt="0"/>
      <dgm:spPr/>
    </dgm:pt>
    <dgm:pt modelId="{A64A325B-4AC3-4EFF-A692-336F1DEBCF48}" type="pres">
      <dgm:prSet presAssocID="{138A17FB-3679-4398-A95B-51001C77E559}" presName="parentText" presStyleLbl="node1" presStyleIdx="0" presStyleCnt="3">
        <dgm:presLayoutVars>
          <dgm:chMax val="1"/>
          <dgm:bulletEnabled val="1"/>
        </dgm:presLayoutVars>
      </dgm:prSet>
      <dgm:spPr/>
      <dgm:t>
        <a:bodyPr/>
        <a:lstStyle/>
        <a:p>
          <a:endParaRPr lang="en-US"/>
        </a:p>
      </dgm:t>
    </dgm:pt>
    <dgm:pt modelId="{D9264754-A508-4316-99F6-16AF8F4777E4}" type="pres">
      <dgm:prSet presAssocID="{138A17FB-3679-4398-A95B-51001C77E559}" presName="descendantText" presStyleLbl="alignAccFollowNode1" presStyleIdx="0" presStyleCnt="3">
        <dgm:presLayoutVars>
          <dgm:bulletEnabled val="1"/>
        </dgm:presLayoutVars>
      </dgm:prSet>
      <dgm:spPr/>
      <dgm:t>
        <a:bodyPr/>
        <a:lstStyle/>
        <a:p>
          <a:endParaRPr lang="en-US"/>
        </a:p>
      </dgm:t>
    </dgm:pt>
    <dgm:pt modelId="{C6ECF8BC-6929-4153-ACA2-837D79DC815C}" type="pres">
      <dgm:prSet presAssocID="{C9BCF760-95F9-4D85-AE26-FC232001B542}" presName="sp" presStyleCnt="0"/>
      <dgm:spPr/>
    </dgm:pt>
    <dgm:pt modelId="{399F97A6-2BDE-4789-BF13-CCB869488620}" type="pres">
      <dgm:prSet presAssocID="{FF22F9B1-A939-4B95-8B02-7B9D47BDCB17}" presName="linNode" presStyleCnt="0"/>
      <dgm:spPr/>
    </dgm:pt>
    <dgm:pt modelId="{91EBF67F-242F-4C25-8F4C-04AF09260106}" type="pres">
      <dgm:prSet presAssocID="{FF22F9B1-A939-4B95-8B02-7B9D47BDCB17}" presName="parentText" presStyleLbl="node1" presStyleIdx="1" presStyleCnt="3">
        <dgm:presLayoutVars>
          <dgm:chMax val="1"/>
          <dgm:bulletEnabled val="1"/>
        </dgm:presLayoutVars>
      </dgm:prSet>
      <dgm:spPr/>
      <dgm:t>
        <a:bodyPr/>
        <a:lstStyle/>
        <a:p>
          <a:endParaRPr lang="en-US"/>
        </a:p>
      </dgm:t>
    </dgm:pt>
    <dgm:pt modelId="{8B16FC61-3B51-41AD-8AFD-639DCD75C8EB}" type="pres">
      <dgm:prSet presAssocID="{FF22F9B1-A939-4B95-8B02-7B9D47BDCB17}" presName="descendantText" presStyleLbl="alignAccFollowNode1" presStyleIdx="1" presStyleCnt="3">
        <dgm:presLayoutVars>
          <dgm:bulletEnabled val="1"/>
        </dgm:presLayoutVars>
      </dgm:prSet>
      <dgm:spPr/>
      <dgm:t>
        <a:bodyPr/>
        <a:lstStyle/>
        <a:p>
          <a:endParaRPr lang="en-US"/>
        </a:p>
      </dgm:t>
    </dgm:pt>
    <dgm:pt modelId="{EC1D0459-4DDD-4302-B2DF-927247E2FEBF}" type="pres">
      <dgm:prSet presAssocID="{23FB52B9-CAE6-49B6-829B-B2DBB51D56EE}" presName="sp" presStyleCnt="0"/>
      <dgm:spPr/>
    </dgm:pt>
    <dgm:pt modelId="{905BCDD6-9A35-4964-AE82-E52281EFBDE5}" type="pres">
      <dgm:prSet presAssocID="{C853F88D-FEA1-4D90-AA43-25009961BA9D}" presName="linNode" presStyleCnt="0"/>
      <dgm:spPr/>
    </dgm:pt>
    <dgm:pt modelId="{B4065C22-B0A1-4149-804E-7495B7E380F9}" type="pres">
      <dgm:prSet presAssocID="{C853F88D-FEA1-4D90-AA43-25009961BA9D}" presName="parentText" presStyleLbl="node1" presStyleIdx="2" presStyleCnt="3">
        <dgm:presLayoutVars>
          <dgm:chMax val="1"/>
          <dgm:bulletEnabled val="1"/>
        </dgm:presLayoutVars>
      </dgm:prSet>
      <dgm:spPr/>
      <dgm:t>
        <a:bodyPr/>
        <a:lstStyle/>
        <a:p>
          <a:endParaRPr lang="en-US"/>
        </a:p>
      </dgm:t>
    </dgm:pt>
    <dgm:pt modelId="{8BFB1BD2-996A-43A8-A11D-C6EB9A3E58B3}" type="pres">
      <dgm:prSet presAssocID="{C853F88D-FEA1-4D90-AA43-25009961BA9D}" presName="descendantText" presStyleLbl="alignAccFollowNode1" presStyleIdx="2" presStyleCnt="3" custScaleY="101825">
        <dgm:presLayoutVars>
          <dgm:bulletEnabled val="1"/>
        </dgm:presLayoutVars>
      </dgm:prSet>
      <dgm:spPr/>
      <dgm:t>
        <a:bodyPr/>
        <a:lstStyle/>
        <a:p>
          <a:endParaRPr lang="en-US"/>
        </a:p>
      </dgm:t>
    </dgm:pt>
  </dgm:ptLst>
  <dgm:cxnLst>
    <dgm:cxn modelId="{42215FF5-4FA5-4340-B14A-9C9CD0C25586}" srcId="{FF22F9B1-A939-4B95-8B02-7B9D47BDCB17}" destId="{B15FC8D8-A973-408F-BD68-F9FAC81EEFDC}" srcOrd="2" destOrd="0" parTransId="{75BBD96F-7977-41FF-906B-720BCDCB66B3}" sibTransId="{D41BEFA8-170F-4C22-B5EE-CED7E3DE823D}"/>
    <dgm:cxn modelId="{EDC27082-E8C3-4CAF-AB39-A48339EE341A}" type="presOf" srcId="{01E520F7-5C93-4945-B113-EF2E146552F7}" destId="{D9264754-A508-4316-99F6-16AF8F4777E4}" srcOrd="0" destOrd="2" presId="urn:microsoft.com/office/officeart/2005/8/layout/vList5"/>
    <dgm:cxn modelId="{67BB4B8D-A565-4425-BE02-301B5FB41AD7}" srcId="{21381237-6F96-4BA5-8D7B-8240B085D5FB}" destId="{FF22F9B1-A939-4B95-8B02-7B9D47BDCB17}" srcOrd="1" destOrd="0" parTransId="{A985C751-4E04-4FC7-8DA0-54DF5584180C}" sibTransId="{23FB52B9-CAE6-49B6-829B-B2DBB51D56EE}"/>
    <dgm:cxn modelId="{549F69FB-95EF-495E-8CE6-BA5280FF2CAC}" srcId="{FF22F9B1-A939-4B95-8B02-7B9D47BDCB17}" destId="{F344ABC2-8FCD-4B80-8D1B-AF51A6D29D3D}" srcOrd="1" destOrd="0" parTransId="{7F99EE61-4510-473F-BF8E-094EAAD836FD}" sibTransId="{E62B597B-8131-490A-8107-96F5F8312035}"/>
    <dgm:cxn modelId="{66E3F4AE-0B5B-4289-B719-DC82526A979B}" type="presOf" srcId="{EBB33AE4-5584-4FF1-AED1-E1DF046A2EE7}" destId="{8B16FC61-3B51-41AD-8AFD-639DCD75C8EB}" srcOrd="0" destOrd="0" presId="urn:microsoft.com/office/officeart/2005/8/layout/vList5"/>
    <dgm:cxn modelId="{4749FA9E-90E4-4A2F-BFE0-9CD627B6738F}" srcId="{21381237-6F96-4BA5-8D7B-8240B085D5FB}" destId="{138A17FB-3679-4398-A95B-51001C77E559}" srcOrd="0" destOrd="0" parTransId="{0D79EFCB-C1F3-4309-ACF2-ED0EE9F72E45}" sibTransId="{C9BCF760-95F9-4D85-AE26-FC232001B542}"/>
    <dgm:cxn modelId="{C0089991-953F-4D1D-A164-8137DF3D9F82}" srcId="{138A17FB-3679-4398-A95B-51001C77E559}" destId="{0B1AA5CC-BB81-4C50-A0E6-F0FB49580A30}" srcOrd="3" destOrd="0" parTransId="{05336A6B-5F12-4A91-AD38-4A5551D8555A}" sibTransId="{C202B6D1-A212-46C3-A073-DA56BA8AD5CF}"/>
    <dgm:cxn modelId="{E52E2620-880C-49A4-9AED-E657F630B8A3}" srcId="{C853F88D-FEA1-4D90-AA43-25009961BA9D}" destId="{B8DAECA8-23B5-4306-9F00-E10E7C67FD1A}" srcOrd="1" destOrd="0" parTransId="{594B7472-4B67-410D-8E26-1BA3FC8221A3}" sibTransId="{C37A3EA0-A03C-438E-8412-1F8B9002788C}"/>
    <dgm:cxn modelId="{894C7EE4-D4EB-4A6D-8BFA-DD930AA83B40}" srcId="{C853F88D-FEA1-4D90-AA43-25009961BA9D}" destId="{2BC9AC8B-A6BA-4CFE-9A8D-DC63535C170A}" srcOrd="0" destOrd="0" parTransId="{B157985A-BA23-4D3E-A2C5-27A51037D2EB}" sibTransId="{8577C87A-B137-4AF3-BF27-2C9A5B73003B}"/>
    <dgm:cxn modelId="{98A39526-4D72-4AA5-AF2A-A72EE193D41E}" type="presOf" srcId="{9E84D538-C2EE-450F-A4AB-974AFE806922}" destId="{D9264754-A508-4316-99F6-16AF8F4777E4}" srcOrd="0" destOrd="1" presId="urn:microsoft.com/office/officeart/2005/8/layout/vList5"/>
    <dgm:cxn modelId="{75892C1C-5912-4442-96D1-7DA0E1C25EF7}" srcId="{138A17FB-3679-4398-A95B-51001C77E559}" destId="{01E520F7-5C93-4945-B113-EF2E146552F7}" srcOrd="2" destOrd="0" parTransId="{3A1E0E53-43E0-4CDD-952B-ACEA128B7771}" sibTransId="{BB8CD194-78A6-485C-A52A-749EAB6D060C}"/>
    <dgm:cxn modelId="{C5E036CE-D0F6-4941-A67C-40FD967216CC}" type="presOf" srcId="{1ADE8863-23D0-47B8-BE15-3ECFE0335469}" destId="{8BFB1BD2-996A-43A8-A11D-C6EB9A3E58B3}" srcOrd="0" destOrd="2" presId="urn:microsoft.com/office/officeart/2005/8/layout/vList5"/>
    <dgm:cxn modelId="{32A1D511-C8F2-4F43-AA39-F91A731D7B17}" srcId="{C853F88D-FEA1-4D90-AA43-25009961BA9D}" destId="{1ADE8863-23D0-47B8-BE15-3ECFE0335469}" srcOrd="2" destOrd="0" parTransId="{41B28252-BEB5-4C26-AFC1-FB6EAB17ACA0}" sibTransId="{4A8000AE-3618-46F2-B2B7-F008E902E2F5}"/>
    <dgm:cxn modelId="{36F6E4EA-33E3-43D0-A4A5-56E53C4E5CDA}" type="presOf" srcId="{21381237-6F96-4BA5-8D7B-8240B085D5FB}" destId="{9CCA71A3-857F-4ABF-BB3B-F03629C640D0}" srcOrd="0" destOrd="0" presId="urn:microsoft.com/office/officeart/2005/8/layout/vList5"/>
    <dgm:cxn modelId="{75BE4E5A-FDA5-408C-97B6-27EB28BAADCB}" srcId="{21381237-6F96-4BA5-8D7B-8240B085D5FB}" destId="{C853F88D-FEA1-4D90-AA43-25009961BA9D}" srcOrd="2" destOrd="0" parTransId="{1B478A67-2170-4D93-8276-088AB9401ED8}" sibTransId="{0F3E725B-7AAF-4FEC-91AB-1BE75CD9335A}"/>
    <dgm:cxn modelId="{A5820B51-F034-4762-A30D-16F9780B1A67}" type="presOf" srcId="{F344ABC2-8FCD-4B80-8D1B-AF51A6D29D3D}" destId="{8B16FC61-3B51-41AD-8AFD-639DCD75C8EB}" srcOrd="0" destOrd="1" presId="urn:microsoft.com/office/officeart/2005/8/layout/vList5"/>
    <dgm:cxn modelId="{6ADBB8BE-AD4D-4282-861D-F8222A3F436F}" type="presOf" srcId="{B15FC8D8-A973-408F-BD68-F9FAC81EEFDC}" destId="{8B16FC61-3B51-41AD-8AFD-639DCD75C8EB}" srcOrd="0" destOrd="2" presId="urn:microsoft.com/office/officeart/2005/8/layout/vList5"/>
    <dgm:cxn modelId="{7621ED8F-0C2D-46F1-AA85-D04DC4603166}" srcId="{138A17FB-3679-4398-A95B-51001C77E559}" destId="{751C17E4-DEDF-42A9-9C31-82DD0B8D88A9}" srcOrd="0" destOrd="0" parTransId="{B77573D7-0538-471E-B457-CCB0A8D5A105}" sibTransId="{FAAFBFFE-8838-4043-88BD-8A5FB4A0B485}"/>
    <dgm:cxn modelId="{213CF88C-D7B0-464A-8F95-3A76854B9BB8}" type="presOf" srcId="{0B1AA5CC-BB81-4C50-A0E6-F0FB49580A30}" destId="{D9264754-A508-4316-99F6-16AF8F4777E4}" srcOrd="0" destOrd="3" presId="urn:microsoft.com/office/officeart/2005/8/layout/vList5"/>
    <dgm:cxn modelId="{96C76AC5-BAF1-465A-8503-648A869030F4}" type="presOf" srcId="{751C17E4-DEDF-42A9-9C31-82DD0B8D88A9}" destId="{D9264754-A508-4316-99F6-16AF8F4777E4}" srcOrd="0" destOrd="0" presId="urn:microsoft.com/office/officeart/2005/8/layout/vList5"/>
    <dgm:cxn modelId="{BD603BBD-01B8-498F-ACF4-6C50C7D25697}" type="presOf" srcId="{C853F88D-FEA1-4D90-AA43-25009961BA9D}" destId="{B4065C22-B0A1-4149-804E-7495B7E380F9}" srcOrd="0" destOrd="0" presId="urn:microsoft.com/office/officeart/2005/8/layout/vList5"/>
    <dgm:cxn modelId="{BBF0AF5C-26D0-4F31-BD7B-C5880916FF22}" srcId="{138A17FB-3679-4398-A95B-51001C77E559}" destId="{9E84D538-C2EE-450F-A4AB-974AFE806922}" srcOrd="1" destOrd="0" parTransId="{12CE0671-1787-4AC1-885D-3BE83B6EADEE}" sibTransId="{5FEA0CCA-2F9D-45AE-A0F2-13AFD1153CCF}"/>
    <dgm:cxn modelId="{E70EB161-B605-4337-B830-7D8CB947ADC2}" type="presOf" srcId="{FF22F9B1-A939-4B95-8B02-7B9D47BDCB17}" destId="{91EBF67F-242F-4C25-8F4C-04AF09260106}" srcOrd="0" destOrd="0" presId="urn:microsoft.com/office/officeart/2005/8/layout/vList5"/>
    <dgm:cxn modelId="{935F84A0-136A-491E-BD27-AF3C4E2EFCE4}" type="presOf" srcId="{417AC7A6-5DF7-4E77-8FD2-A38DE9B1D851}" destId="{8BFB1BD2-996A-43A8-A11D-C6EB9A3E58B3}" srcOrd="0" destOrd="3" presId="urn:microsoft.com/office/officeart/2005/8/layout/vList5"/>
    <dgm:cxn modelId="{62BE8FD0-2188-4E66-80DF-A43BD4F3E9E6}" type="presOf" srcId="{2BC9AC8B-A6BA-4CFE-9A8D-DC63535C170A}" destId="{8BFB1BD2-996A-43A8-A11D-C6EB9A3E58B3}" srcOrd="0" destOrd="0" presId="urn:microsoft.com/office/officeart/2005/8/layout/vList5"/>
    <dgm:cxn modelId="{7B27D9B4-D5B8-47B9-A90B-CF2D47809947}" srcId="{FF22F9B1-A939-4B95-8B02-7B9D47BDCB17}" destId="{EBB33AE4-5584-4FF1-AED1-E1DF046A2EE7}" srcOrd="0" destOrd="0" parTransId="{CB76D651-2A76-4FCE-95C4-B6B5D91978A7}" sibTransId="{A99D0CE8-1ECA-420C-8FE7-BCEA4C3C36BA}"/>
    <dgm:cxn modelId="{7B9C3FD6-FC47-4B3F-839F-F8A2D1AD6E33}" type="presOf" srcId="{B8DAECA8-23B5-4306-9F00-E10E7C67FD1A}" destId="{8BFB1BD2-996A-43A8-A11D-C6EB9A3E58B3}" srcOrd="0" destOrd="1" presId="urn:microsoft.com/office/officeart/2005/8/layout/vList5"/>
    <dgm:cxn modelId="{F18F6A89-0432-4D6A-A6C8-90B558F88903}" srcId="{C853F88D-FEA1-4D90-AA43-25009961BA9D}" destId="{417AC7A6-5DF7-4E77-8FD2-A38DE9B1D851}" srcOrd="3" destOrd="0" parTransId="{DE43E319-B8DA-444A-BE56-8831D5761B81}" sibTransId="{8E0D321B-1F9C-4F1C-A249-BB9217B1ED2A}"/>
    <dgm:cxn modelId="{B6FA652B-162D-45FB-80C5-4203D1272552}" type="presOf" srcId="{138A17FB-3679-4398-A95B-51001C77E559}" destId="{A64A325B-4AC3-4EFF-A692-336F1DEBCF48}" srcOrd="0" destOrd="0" presId="urn:microsoft.com/office/officeart/2005/8/layout/vList5"/>
    <dgm:cxn modelId="{53C2E878-C4D8-47C2-A934-B710ADE57F29}" type="presParOf" srcId="{9CCA71A3-857F-4ABF-BB3B-F03629C640D0}" destId="{48B4D1EB-0CE6-4AF3-BB89-C7815EB9DD68}" srcOrd="0" destOrd="0" presId="urn:microsoft.com/office/officeart/2005/8/layout/vList5"/>
    <dgm:cxn modelId="{8D1966FC-DA2C-49BA-A269-59BED0702BA4}" type="presParOf" srcId="{48B4D1EB-0CE6-4AF3-BB89-C7815EB9DD68}" destId="{A64A325B-4AC3-4EFF-A692-336F1DEBCF48}" srcOrd="0" destOrd="0" presId="urn:microsoft.com/office/officeart/2005/8/layout/vList5"/>
    <dgm:cxn modelId="{EF4F47A8-2F80-4347-AA47-446BA9D07819}" type="presParOf" srcId="{48B4D1EB-0CE6-4AF3-BB89-C7815EB9DD68}" destId="{D9264754-A508-4316-99F6-16AF8F4777E4}" srcOrd="1" destOrd="0" presId="urn:microsoft.com/office/officeart/2005/8/layout/vList5"/>
    <dgm:cxn modelId="{0CA4B44E-7EA0-412C-8CFB-5565D017E606}" type="presParOf" srcId="{9CCA71A3-857F-4ABF-BB3B-F03629C640D0}" destId="{C6ECF8BC-6929-4153-ACA2-837D79DC815C}" srcOrd="1" destOrd="0" presId="urn:microsoft.com/office/officeart/2005/8/layout/vList5"/>
    <dgm:cxn modelId="{CC8EE921-6942-42E9-96CC-378FA6CDDE34}" type="presParOf" srcId="{9CCA71A3-857F-4ABF-BB3B-F03629C640D0}" destId="{399F97A6-2BDE-4789-BF13-CCB869488620}" srcOrd="2" destOrd="0" presId="urn:microsoft.com/office/officeart/2005/8/layout/vList5"/>
    <dgm:cxn modelId="{9A6F0ED0-DB5E-4A42-B661-E740A7479CFB}" type="presParOf" srcId="{399F97A6-2BDE-4789-BF13-CCB869488620}" destId="{91EBF67F-242F-4C25-8F4C-04AF09260106}" srcOrd="0" destOrd="0" presId="urn:microsoft.com/office/officeart/2005/8/layout/vList5"/>
    <dgm:cxn modelId="{47D4D1F7-71E5-4613-BBAD-5FEE62912CA7}" type="presParOf" srcId="{399F97A6-2BDE-4789-BF13-CCB869488620}" destId="{8B16FC61-3B51-41AD-8AFD-639DCD75C8EB}" srcOrd="1" destOrd="0" presId="urn:microsoft.com/office/officeart/2005/8/layout/vList5"/>
    <dgm:cxn modelId="{5F7E73E3-757E-4E3A-96AF-76474D4419D2}" type="presParOf" srcId="{9CCA71A3-857F-4ABF-BB3B-F03629C640D0}" destId="{EC1D0459-4DDD-4302-B2DF-927247E2FEBF}" srcOrd="3" destOrd="0" presId="urn:microsoft.com/office/officeart/2005/8/layout/vList5"/>
    <dgm:cxn modelId="{137104CC-FF41-4544-8B2F-800D2AF01F7A}" type="presParOf" srcId="{9CCA71A3-857F-4ABF-BB3B-F03629C640D0}" destId="{905BCDD6-9A35-4964-AE82-E52281EFBDE5}" srcOrd="4" destOrd="0" presId="urn:microsoft.com/office/officeart/2005/8/layout/vList5"/>
    <dgm:cxn modelId="{9D125DB2-A7C6-4AB4-9769-DE77901D6BEA}" type="presParOf" srcId="{905BCDD6-9A35-4964-AE82-E52281EFBDE5}" destId="{B4065C22-B0A1-4149-804E-7495B7E380F9}" srcOrd="0" destOrd="0" presId="urn:microsoft.com/office/officeart/2005/8/layout/vList5"/>
    <dgm:cxn modelId="{1F748A36-BBE3-4E20-959A-59A8D2675986}" type="presParOf" srcId="{905BCDD6-9A35-4964-AE82-E52281EFBDE5}" destId="{8BFB1BD2-996A-43A8-A11D-C6EB9A3E58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D9EBC-EC42-4A30-B72B-83D6675181B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F30D51-D11C-484A-B560-EE5AF6517885}">
      <dgm:prSet phldrT="[Text]"/>
      <dgm:spPr/>
      <dgm:t>
        <a:bodyPr/>
        <a:lstStyle/>
        <a:p>
          <a:r>
            <a:rPr lang="en-US" dirty="0" smtClean="0"/>
            <a:t>Energy Economy</a:t>
          </a:r>
          <a:endParaRPr lang="en-US" dirty="0"/>
        </a:p>
      </dgm:t>
    </dgm:pt>
    <dgm:pt modelId="{FF590D17-068A-49B3-8DFA-1CE489C17D5A}" type="parTrans" cxnId="{54723DC2-FCD0-47F0-AD93-1A617B98FE70}">
      <dgm:prSet/>
      <dgm:spPr/>
      <dgm:t>
        <a:bodyPr/>
        <a:lstStyle/>
        <a:p>
          <a:endParaRPr lang="en-US"/>
        </a:p>
      </dgm:t>
    </dgm:pt>
    <dgm:pt modelId="{0A8892D9-F1C3-4ED0-8A13-229B8F4818BD}" type="sibTrans" cxnId="{54723DC2-FCD0-47F0-AD93-1A617B98FE70}">
      <dgm:prSet/>
      <dgm:spPr/>
      <dgm:t>
        <a:bodyPr/>
        <a:lstStyle/>
        <a:p>
          <a:endParaRPr lang="en-US"/>
        </a:p>
      </dgm:t>
    </dgm:pt>
    <dgm:pt modelId="{0707A528-220A-4983-A582-6228783D8349}">
      <dgm:prSet phldrT="[Text]" custT="1"/>
      <dgm:spPr/>
      <dgm:t>
        <a:bodyPr/>
        <a:lstStyle/>
        <a:p>
          <a:r>
            <a:rPr lang="en-US" sz="2200" b="1" dirty="0" smtClean="0"/>
            <a:t>Sustainability (Environ &amp; Econ) </a:t>
          </a:r>
          <a:endParaRPr lang="en-US" sz="2200" b="1" dirty="0"/>
        </a:p>
      </dgm:t>
    </dgm:pt>
    <dgm:pt modelId="{34B3EEA8-D066-4662-B7C8-F64C59C9DBC3}" type="parTrans" cxnId="{2D29ED47-7A8A-4692-949B-65FDF868D57C}">
      <dgm:prSet/>
      <dgm:spPr/>
      <dgm:t>
        <a:bodyPr/>
        <a:lstStyle/>
        <a:p>
          <a:endParaRPr lang="en-US"/>
        </a:p>
      </dgm:t>
    </dgm:pt>
    <dgm:pt modelId="{AD409CFB-9FAE-425A-B18B-6D594E312CFD}" type="sibTrans" cxnId="{2D29ED47-7A8A-4692-949B-65FDF868D57C}">
      <dgm:prSet/>
      <dgm:spPr/>
      <dgm:t>
        <a:bodyPr/>
        <a:lstStyle/>
        <a:p>
          <a:endParaRPr lang="en-US"/>
        </a:p>
      </dgm:t>
    </dgm:pt>
    <dgm:pt modelId="{C803E2D1-6FD6-4058-BF79-D378FA166739}">
      <dgm:prSet phldrT="[Text]"/>
      <dgm:spPr/>
      <dgm:t>
        <a:bodyPr/>
        <a:lstStyle/>
        <a:p>
          <a:r>
            <a:rPr lang="en-US" dirty="0" smtClean="0"/>
            <a:t>Innovation</a:t>
          </a:r>
        </a:p>
        <a:p>
          <a:r>
            <a:rPr lang="en-US" dirty="0" smtClean="0"/>
            <a:t>Eco-Systems</a:t>
          </a:r>
          <a:endParaRPr lang="en-US" dirty="0"/>
        </a:p>
      </dgm:t>
    </dgm:pt>
    <dgm:pt modelId="{D34E8D92-D9CD-4E91-A1FD-82AFC7DC5415}" type="parTrans" cxnId="{BB72D27F-E871-4F10-84A4-1E2AC8A557B8}">
      <dgm:prSet/>
      <dgm:spPr/>
      <dgm:t>
        <a:bodyPr/>
        <a:lstStyle/>
        <a:p>
          <a:endParaRPr lang="en-US"/>
        </a:p>
      </dgm:t>
    </dgm:pt>
    <dgm:pt modelId="{2EDF5CD0-7A02-49F9-902E-13AFB4C40B50}" type="sibTrans" cxnId="{BB72D27F-E871-4F10-84A4-1E2AC8A557B8}">
      <dgm:prSet/>
      <dgm:spPr/>
      <dgm:t>
        <a:bodyPr/>
        <a:lstStyle/>
        <a:p>
          <a:endParaRPr lang="en-US"/>
        </a:p>
      </dgm:t>
    </dgm:pt>
    <dgm:pt modelId="{D458BF60-39BE-4B10-9B37-A3A49DE6C357}">
      <dgm:prSet phldrT="[Text]" custT="1"/>
      <dgm:spPr/>
      <dgm:t>
        <a:bodyPr/>
        <a:lstStyle/>
        <a:p>
          <a:r>
            <a:rPr lang="en-US" sz="2200" b="1" dirty="0" smtClean="0"/>
            <a:t>Regional Leadership</a:t>
          </a:r>
          <a:endParaRPr lang="en-US" sz="2200" b="1" dirty="0"/>
        </a:p>
      </dgm:t>
    </dgm:pt>
    <dgm:pt modelId="{844CC91D-3934-4F86-8625-A602DC4086DD}" type="parTrans" cxnId="{4BC7F46B-7CD2-4253-B69B-9B31CD442B9F}">
      <dgm:prSet/>
      <dgm:spPr/>
      <dgm:t>
        <a:bodyPr/>
        <a:lstStyle/>
        <a:p>
          <a:endParaRPr lang="en-US"/>
        </a:p>
      </dgm:t>
    </dgm:pt>
    <dgm:pt modelId="{F8BA6DE0-C759-43E8-8729-CEBFADB9F056}" type="sibTrans" cxnId="{4BC7F46B-7CD2-4253-B69B-9B31CD442B9F}">
      <dgm:prSet/>
      <dgm:spPr/>
      <dgm:t>
        <a:bodyPr/>
        <a:lstStyle/>
        <a:p>
          <a:endParaRPr lang="en-US"/>
        </a:p>
      </dgm:t>
    </dgm:pt>
    <dgm:pt modelId="{D5471F93-3F63-43D5-915F-7B65CF517C4B}">
      <dgm:prSet phldrT="[Text]"/>
      <dgm:spPr/>
      <dgm:t>
        <a:bodyPr/>
        <a:lstStyle/>
        <a:p>
          <a:r>
            <a:rPr lang="en-US" dirty="0" smtClean="0"/>
            <a:t>Entrepreneurship</a:t>
          </a:r>
          <a:endParaRPr lang="en-US" dirty="0"/>
        </a:p>
      </dgm:t>
    </dgm:pt>
    <dgm:pt modelId="{FFE89B06-44EC-4497-86E9-4B3F937D51CD}" type="parTrans" cxnId="{824EE755-E286-40A7-9699-9F1B0A29235F}">
      <dgm:prSet/>
      <dgm:spPr/>
      <dgm:t>
        <a:bodyPr/>
        <a:lstStyle/>
        <a:p>
          <a:endParaRPr lang="en-US"/>
        </a:p>
      </dgm:t>
    </dgm:pt>
    <dgm:pt modelId="{15FB4BC1-1AC4-46C3-AC63-15D6B469C268}" type="sibTrans" cxnId="{824EE755-E286-40A7-9699-9F1B0A29235F}">
      <dgm:prSet/>
      <dgm:spPr/>
      <dgm:t>
        <a:bodyPr/>
        <a:lstStyle/>
        <a:p>
          <a:endParaRPr lang="en-US"/>
        </a:p>
      </dgm:t>
    </dgm:pt>
    <dgm:pt modelId="{9BF6197B-F08C-4D8B-BD4C-8D7D89B97595}">
      <dgm:prSet phldrT="[Text]" custT="1"/>
      <dgm:spPr/>
      <dgm:t>
        <a:bodyPr/>
        <a:lstStyle/>
        <a:p>
          <a:r>
            <a:rPr lang="en-US" sz="2200" b="1" dirty="0" smtClean="0"/>
            <a:t>Workforce</a:t>
          </a:r>
          <a:endParaRPr lang="en-US" sz="2200" b="1" dirty="0"/>
        </a:p>
      </dgm:t>
    </dgm:pt>
    <dgm:pt modelId="{DED9E51A-2A52-4271-8B59-80E91D8F3484}" type="parTrans" cxnId="{FBB32E3B-A6A7-44B5-AA68-BFC166DB32E6}">
      <dgm:prSet/>
      <dgm:spPr/>
      <dgm:t>
        <a:bodyPr/>
        <a:lstStyle/>
        <a:p>
          <a:endParaRPr lang="en-US"/>
        </a:p>
      </dgm:t>
    </dgm:pt>
    <dgm:pt modelId="{E74A5CD2-777C-421B-BAD9-990DE46DDC8F}" type="sibTrans" cxnId="{FBB32E3B-A6A7-44B5-AA68-BFC166DB32E6}">
      <dgm:prSet/>
      <dgm:spPr/>
      <dgm:t>
        <a:bodyPr/>
        <a:lstStyle/>
        <a:p>
          <a:endParaRPr lang="en-US"/>
        </a:p>
      </dgm:t>
    </dgm:pt>
    <dgm:pt modelId="{BF620D68-A3FD-4D5C-9546-E8F54B07B419}">
      <dgm:prSet phldrT="[Text]" custT="1"/>
      <dgm:spPr/>
      <dgm:t>
        <a:bodyPr/>
        <a:lstStyle/>
        <a:p>
          <a:r>
            <a:rPr lang="en-US" sz="2200" b="1" dirty="0" smtClean="0"/>
            <a:t>Public/Private Partnerships</a:t>
          </a:r>
          <a:endParaRPr lang="en-US" sz="2200" b="1" dirty="0"/>
        </a:p>
      </dgm:t>
    </dgm:pt>
    <dgm:pt modelId="{C9884EB2-ADB5-4BFA-BA89-733D3C55404E}" type="parTrans" cxnId="{FFB20089-D188-4EB2-B547-81A039CAA50C}">
      <dgm:prSet/>
      <dgm:spPr/>
      <dgm:t>
        <a:bodyPr/>
        <a:lstStyle/>
        <a:p>
          <a:endParaRPr lang="en-US"/>
        </a:p>
      </dgm:t>
    </dgm:pt>
    <dgm:pt modelId="{9B9CA848-5BEC-4349-BBEC-A8700697194C}" type="sibTrans" cxnId="{FFB20089-D188-4EB2-B547-81A039CAA50C}">
      <dgm:prSet/>
      <dgm:spPr/>
      <dgm:t>
        <a:bodyPr/>
        <a:lstStyle/>
        <a:p>
          <a:endParaRPr lang="en-US"/>
        </a:p>
      </dgm:t>
    </dgm:pt>
    <dgm:pt modelId="{03700DFF-64FD-48DB-A1C3-2F49F8D2D470}">
      <dgm:prSet phldrT="[Text]" custT="1"/>
      <dgm:spPr/>
      <dgm:t>
        <a:bodyPr/>
        <a:lstStyle/>
        <a:p>
          <a:r>
            <a:rPr lang="en-US" sz="2200" b="1" dirty="0" smtClean="0"/>
            <a:t>Interactive Planning</a:t>
          </a:r>
          <a:endParaRPr lang="en-US" sz="2200" b="1" dirty="0"/>
        </a:p>
      </dgm:t>
    </dgm:pt>
    <dgm:pt modelId="{486F02E4-2C13-4C26-A646-208398FF537C}" type="parTrans" cxnId="{7499F9A5-191D-4D00-AE5A-D5D3B028D37A}">
      <dgm:prSet/>
      <dgm:spPr/>
      <dgm:t>
        <a:bodyPr/>
        <a:lstStyle/>
        <a:p>
          <a:endParaRPr lang="en-US"/>
        </a:p>
      </dgm:t>
    </dgm:pt>
    <dgm:pt modelId="{3B2E103E-0DEB-45EA-9E33-CCB3B88E5845}" type="sibTrans" cxnId="{7499F9A5-191D-4D00-AE5A-D5D3B028D37A}">
      <dgm:prSet/>
      <dgm:spPr/>
      <dgm:t>
        <a:bodyPr/>
        <a:lstStyle/>
        <a:p>
          <a:endParaRPr lang="en-US"/>
        </a:p>
      </dgm:t>
    </dgm:pt>
    <dgm:pt modelId="{50E68468-2DEF-4410-8B65-E9C195AB4B50}">
      <dgm:prSet phldrT="[Text]" custT="1"/>
      <dgm:spPr/>
      <dgm:t>
        <a:bodyPr/>
        <a:lstStyle/>
        <a:p>
          <a:r>
            <a:rPr lang="en-US" sz="2200" b="1" dirty="0" smtClean="0"/>
            <a:t>Workforce Interventions</a:t>
          </a:r>
          <a:endParaRPr lang="en-US" sz="2200" b="1" dirty="0"/>
        </a:p>
      </dgm:t>
    </dgm:pt>
    <dgm:pt modelId="{34195D08-E57E-474C-AB1C-DBFB49F6838A}" type="parTrans" cxnId="{FAB6F3D7-2195-42C9-AFA7-4DEEEDA02E47}">
      <dgm:prSet/>
      <dgm:spPr/>
      <dgm:t>
        <a:bodyPr/>
        <a:lstStyle/>
        <a:p>
          <a:endParaRPr lang="en-US"/>
        </a:p>
      </dgm:t>
    </dgm:pt>
    <dgm:pt modelId="{591A80B6-FCB9-4C52-B8B2-DE25668298B4}" type="sibTrans" cxnId="{FAB6F3D7-2195-42C9-AFA7-4DEEEDA02E47}">
      <dgm:prSet/>
      <dgm:spPr/>
      <dgm:t>
        <a:bodyPr/>
        <a:lstStyle/>
        <a:p>
          <a:endParaRPr lang="en-US"/>
        </a:p>
      </dgm:t>
    </dgm:pt>
    <dgm:pt modelId="{0F0D67A8-992C-4F5D-8FA9-58E12A83C2B7}">
      <dgm:prSet phldrT="[Text]"/>
      <dgm:spPr/>
      <dgm:t>
        <a:bodyPr/>
        <a:lstStyle/>
        <a:p>
          <a:r>
            <a:rPr lang="en-US" b="1" dirty="0" smtClean="0"/>
            <a:t>Access to Private Financing</a:t>
          </a:r>
          <a:endParaRPr lang="en-US" b="1" dirty="0"/>
        </a:p>
      </dgm:t>
    </dgm:pt>
    <dgm:pt modelId="{AF08E476-0DB6-4757-9681-CC92B93F65FB}" type="parTrans" cxnId="{E71EA8ED-F86D-44C8-B662-80A3F04A19CC}">
      <dgm:prSet/>
      <dgm:spPr/>
      <dgm:t>
        <a:bodyPr/>
        <a:lstStyle/>
        <a:p>
          <a:endParaRPr lang="en-US"/>
        </a:p>
      </dgm:t>
    </dgm:pt>
    <dgm:pt modelId="{04ECB44A-9ED2-4C5A-AA51-B343F59F2E96}" type="sibTrans" cxnId="{E71EA8ED-F86D-44C8-B662-80A3F04A19CC}">
      <dgm:prSet/>
      <dgm:spPr/>
      <dgm:t>
        <a:bodyPr/>
        <a:lstStyle/>
        <a:p>
          <a:endParaRPr lang="en-US"/>
        </a:p>
      </dgm:t>
    </dgm:pt>
    <dgm:pt modelId="{AB17549D-FEB1-4F22-B4BD-9926C807FB07}">
      <dgm:prSet phldrT="[Text]"/>
      <dgm:spPr/>
      <dgm:t>
        <a:bodyPr/>
        <a:lstStyle/>
        <a:p>
          <a:r>
            <a:rPr lang="en-US" b="1" dirty="0" smtClean="0"/>
            <a:t>Cultural Issues</a:t>
          </a:r>
          <a:endParaRPr lang="en-US" b="1" dirty="0"/>
        </a:p>
      </dgm:t>
    </dgm:pt>
    <dgm:pt modelId="{916C8DE8-EE3C-4375-A493-B30E59C6ADF5}" type="parTrans" cxnId="{75A44EFA-DDDC-4948-BAF8-8BD3FA8EAA9F}">
      <dgm:prSet/>
      <dgm:spPr/>
      <dgm:t>
        <a:bodyPr/>
        <a:lstStyle/>
        <a:p>
          <a:endParaRPr lang="en-US"/>
        </a:p>
      </dgm:t>
    </dgm:pt>
    <dgm:pt modelId="{EF07B5D4-BCBA-42EA-81D0-A035561347CE}" type="sibTrans" cxnId="{75A44EFA-DDDC-4948-BAF8-8BD3FA8EAA9F}">
      <dgm:prSet/>
      <dgm:spPr/>
      <dgm:t>
        <a:bodyPr/>
        <a:lstStyle/>
        <a:p>
          <a:endParaRPr lang="en-US"/>
        </a:p>
      </dgm:t>
    </dgm:pt>
    <dgm:pt modelId="{58434199-72A6-4E12-A259-78FA5650A548}">
      <dgm:prSet phldrT="[Text]"/>
      <dgm:spPr/>
      <dgm:t>
        <a:bodyPr/>
        <a:lstStyle/>
        <a:p>
          <a:r>
            <a:rPr lang="en-US" b="1" dirty="0" smtClean="0"/>
            <a:t>Faculty/Student Engagement</a:t>
          </a:r>
          <a:endParaRPr lang="en-US" b="1" dirty="0"/>
        </a:p>
      </dgm:t>
    </dgm:pt>
    <dgm:pt modelId="{6B90C5E1-AA97-476E-A098-6D86F1AA870A}" type="parTrans" cxnId="{2CDB1EDF-728D-4BFB-9519-C5E733AFFD6E}">
      <dgm:prSet/>
      <dgm:spPr/>
    </dgm:pt>
    <dgm:pt modelId="{2BCD08F5-5E5C-4CDC-910F-2C1B22743FFB}" type="sibTrans" cxnId="{2CDB1EDF-728D-4BFB-9519-C5E733AFFD6E}">
      <dgm:prSet/>
      <dgm:spPr/>
    </dgm:pt>
    <dgm:pt modelId="{9824996F-BF74-479B-A532-5C8237D9C826}" type="pres">
      <dgm:prSet presAssocID="{F7CD9EBC-EC42-4A30-B72B-83D6675181B2}" presName="Name0" presStyleCnt="0">
        <dgm:presLayoutVars>
          <dgm:dir/>
          <dgm:animLvl val="lvl"/>
          <dgm:resizeHandles val="exact"/>
        </dgm:presLayoutVars>
      </dgm:prSet>
      <dgm:spPr/>
      <dgm:t>
        <a:bodyPr/>
        <a:lstStyle/>
        <a:p>
          <a:endParaRPr lang="en-US"/>
        </a:p>
      </dgm:t>
    </dgm:pt>
    <dgm:pt modelId="{F4DC17EE-90E5-4627-8A55-347FFEC80958}" type="pres">
      <dgm:prSet presAssocID="{6AF30D51-D11C-484A-B560-EE5AF6517885}" presName="linNode" presStyleCnt="0"/>
      <dgm:spPr/>
    </dgm:pt>
    <dgm:pt modelId="{D8642EDF-E534-4EAE-87D3-94A14E099C9E}" type="pres">
      <dgm:prSet presAssocID="{6AF30D51-D11C-484A-B560-EE5AF6517885}" presName="parentText" presStyleLbl="node1" presStyleIdx="0" presStyleCnt="3" custScaleX="126420">
        <dgm:presLayoutVars>
          <dgm:chMax val="1"/>
          <dgm:bulletEnabled val="1"/>
        </dgm:presLayoutVars>
      </dgm:prSet>
      <dgm:spPr/>
      <dgm:t>
        <a:bodyPr/>
        <a:lstStyle/>
        <a:p>
          <a:endParaRPr lang="en-US"/>
        </a:p>
      </dgm:t>
    </dgm:pt>
    <dgm:pt modelId="{1EE7CEE1-4A5B-4C54-A9D0-113719AC2841}" type="pres">
      <dgm:prSet presAssocID="{6AF30D51-D11C-484A-B560-EE5AF6517885}" presName="descendantText" presStyleLbl="alignAccFollowNode1" presStyleIdx="0" presStyleCnt="3">
        <dgm:presLayoutVars>
          <dgm:bulletEnabled val="1"/>
        </dgm:presLayoutVars>
      </dgm:prSet>
      <dgm:spPr/>
      <dgm:t>
        <a:bodyPr/>
        <a:lstStyle/>
        <a:p>
          <a:endParaRPr lang="en-US"/>
        </a:p>
      </dgm:t>
    </dgm:pt>
    <dgm:pt modelId="{44119023-0819-4667-ABEB-A4F899A17AB7}" type="pres">
      <dgm:prSet presAssocID="{0A8892D9-F1C3-4ED0-8A13-229B8F4818BD}" presName="sp" presStyleCnt="0"/>
      <dgm:spPr/>
    </dgm:pt>
    <dgm:pt modelId="{3D04BE44-C9D5-4E4A-86E0-B31F57827B4F}" type="pres">
      <dgm:prSet presAssocID="{C803E2D1-6FD6-4058-BF79-D378FA166739}" presName="linNode" presStyleCnt="0"/>
      <dgm:spPr/>
    </dgm:pt>
    <dgm:pt modelId="{5CC4CE80-F285-4538-96CC-DE845FFE3403}" type="pres">
      <dgm:prSet presAssocID="{C803E2D1-6FD6-4058-BF79-D378FA166739}" presName="parentText" presStyleLbl="node1" presStyleIdx="1" presStyleCnt="3" custScaleX="126420">
        <dgm:presLayoutVars>
          <dgm:chMax val="1"/>
          <dgm:bulletEnabled val="1"/>
        </dgm:presLayoutVars>
      </dgm:prSet>
      <dgm:spPr/>
      <dgm:t>
        <a:bodyPr/>
        <a:lstStyle/>
        <a:p>
          <a:endParaRPr lang="en-US"/>
        </a:p>
      </dgm:t>
    </dgm:pt>
    <dgm:pt modelId="{9B76B63F-FC4C-480D-B4D2-A92CDD2C5393}" type="pres">
      <dgm:prSet presAssocID="{C803E2D1-6FD6-4058-BF79-D378FA166739}" presName="descendantText" presStyleLbl="alignAccFollowNode1" presStyleIdx="1" presStyleCnt="3">
        <dgm:presLayoutVars>
          <dgm:bulletEnabled val="1"/>
        </dgm:presLayoutVars>
      </dgm:prSet>
      <dgm:spPr/>
      <dgm:t>
        <a:bodyPr/>
        <a:lstStyle/>
        <a:p>
          <a:endParaRPr lang="en-US"/>
        </a:p>
      </dgm:t>
    </dgm:pt>
    <dgm:pt modelId="{9FCFB348-D459-4A4A-AE1C-CDDE6BC6263E}" type="pres">
      <dgm:prSet presAssocID="{2EDF5CD0-7A02-49F9-902E-13AFB4C40B50}" presName="sp" presStyleCnt="0"/>
      <dgm:spPr/>
    </dgm:pt>
    <dgm:pt modelId="{B7DEB44B-83A9-41B7-B91A-0A0894D5403A}" type="pres">
      <dgm:prSet presAssocID="{D5471F93-3F63-43D5-915F-7B65CF517C4B}" presName="linNode" presStyleCnt="0"/>
      <dgm:spPr/>
    </dgm:pt>
    <dgm:pt modelId="{C28A3E0F-25D5-4D5F-86A0-BD3D823112A9}" type="pres">
      <dgm:prSet presAssocID="{D5471F93-3F63-43D5-915F-7B65CF517C4B}" presName="parentText" presStyleLbl="node1" presStyleIdx="2" presStyleCnt="3" custScaleX="126420">
        <dgm:presLayoutVars>
          <dgm:chMax val="1"/>
          <dgm:bulletEnabled val="1"/>
        </dgm:presLayoutVars>
      </dgm:prSet>
      <dgm:spPr/>
      <dgm:t>
        <a:bodyPr/>
        <a:lstStyle/>
        <a:p>
          <a:endParaRPr lang="en-US"/>
        </a:p>
      </dgm:t>
    </dgm:pt>
    <dgm:pt modelId="{13043676-FA06-4FCB-A7DD-E9D5551CA4EC}" type="pres">
      <dgm:prSet presAssocID="{D5471F93-3F63-43D5-915F-7B65CF517C4B}" presName="descendantText" presStyleLbl="alignAccFollowNode1" presStyleIdx="2" presStyleCnt="3">
        <dgm:presLayoutVars>
          <dgm:bulletEnabled val="1"/>
        </dgm:presLayoutVars>
      </dgm:prSet>
      <dgm:spPr/>
      <dgm:t>
        <a:bodyPr/>
        <a:lstStyle/>
        <a:p>
          <a:endParaRPr lang="en-US"/>
        </a:p>
      </dgm:t>
    </dgm:pt>
  </dgm:ptLst>
  <dgm:cxnLst>
    <dgm:cxn modelId="{BB72D27F-E871-4F10-84A4-1E2AC8A557B8}" srcId="{F7CD9EBC-EC42-4A30-B72B-83D6675181B2}" destId="{C803E2D1-6FD6-4058-BF79-D378FA166739}" srcOrd="1" destOrd="0" parTransId="{D34E8D92-D9CD-4E91-A1FD-82AFC7DC5415}" sibTransId="{2EDF5CD0-7A02-49F9-902E-13AFB4C40B50}"/>
    <dgm:cxn modelId="{2D29ED47-7A8A-4692-949B-65FDF868D57C}" srcId="{6AF30D51-D11C-484A-B560-EE5AF6517885}" destId="{0707A528-220A-4983-A582-6228783D8349}" srcOrd="0" destOrd="0" parTransId="{34B3EEA8-D066-4662-B7C8-F64C59C9DBC3}" sibTransId="{AD409CFB-9FAE-425A-B18B-6D594E312CFD}"/>
    <dgm:cxn modelId="{1E68E242-AFC6-4BC6-8BF2-3291CF61FF57}" type="presOf" srcId="{6AF30D51-D11C-484A-B560-EE5AF6517885}" destId="{D8642EDF-E534-4EAE-87D3-94A14E099C9E}" srcOrd="0" destOrd="0" presId="urn:microsoft.com/office/officeart/2005/8/layout/vList5"/>
    <dgm:cxn modelId="{FAB6F3D7-2195-42C9-AFA7-4DEEEDA02E47}" srcId="{C803E2D1-6FD6-4058-BF79-D378FA166739}" destId="{50E68468-2DEF-4410-8B65-E9C195AB4B50}" srcOrd="2" destOrd="0" parTransId="{34195D08-E57E-474C-AB1C-DBFB49F6838A}" sibTransId="{591A80B6-FCB9-4C52-B8B2-DE25668298B4}"/>
    <dgm:cxn modelId="{37C03D10-88E1-40BD-BC24-2D058090ECC0}" type="presOf" srcId="{0707A528-220A-4983-A582-6228783D8349}" destId="{1EE7CEE1-4A5B-4C54-A9D0-113719AC2841}" srcOrd="0" destOrd="0" presId="urn:microsoft.com/office/officeart/2005/8/layout/vList5"/>
    <dgm:cxn modelId="{FBB32E3B-A6A7-44B5-AA68-BFC166DB32E6}" srcId="{6AF30D51-D11C-484A-B560-EE5AF6517885}" destId="{9BF6197B-F08C-4D8B-BD4C-8D7D89B97595}" srcOrd="1" destOrd="0" parTransId="{DED9E51A-2A52-4271-8B59-80E91D8F3484}" sibTransId="{E74A5CD2-777C-421B-BAD9-990DE46DDC8F}"/>
    <dgm:cxn modelId="{821202FA-74F4-41C9-9EE5-CD2F2197F6CF}" type="presOf" srcId="{50E68468-2DEF-4410-8B65-E9C195AB4B50}" destId="{9B76B63F-FC4C-480D-B4D2-A92CDD2C5393}" srcOrd="0" destOrd="2" presId="urn:microsoft.com/office/officeart/2005/8/layout/vList5"/>
    <dgm:cxn modelId="{52DD5A5D-59D1-4FB6-9C95-E19954ED2713}" type="presOf" srcId="{F7CD9EBC-EC42-4A30-B72B-83D6675181B2}" destId="{9824996F-BF74-479B-A532-5C8237D9C826}" srcOrd="0" destOrd="0" presId="urn:microsoft.com/office/officeart/2005/8/layout/vList5"/>
    <dgm:cxn modelId="{74D83F9F-E0E0-4B6E-AC9B-6F892D8F858C}" type="presOf" srcId="{58434199-72A6-4E12-A259-78FA5650A548}" destId="{13043676-FA06-4FCB-A7DD-E9D5551CA4EC}" srcOrd="0" destOrd="0" presId="urn:microsoft.com/office/officeart/2005/8/layout/vList5"/>
    <dgm:cxn modelId="{824EE755-E286-40A7-9699-9F1B0A29235F}" srcId="{F7CD9EBC-EC42-4A30-B72B-83D6675181B2}" destId="{D5471F93-3F63-43D5-915F-7B65CF517C4B}" srcOrd="2" destOrd="0" parTransId="{FFE89B06-44EC-4497-86E9-4B3F937D51CD}" sibTransId="{15FB4BC1-1AC4-46C3-AC63-15D6B469C268}"/>
    <dgm:cxn modelId="{FFB20089-D188-4EB2-B547-81A039CAA50C}" srcId="{6AF30D51-D11C-484A-B560-EE5AF6517885}" destId="{BF620D68-A3FD-4D5C-9546-E8F54B07B419}" srcOrd="2" destOrd="0" parTransId="{C9884EB2-ADB5-4BFA-BA89-733D3C55404E}" sibTransId="{9B9CA848-5BEC-4349-BBEC-A8700697194C}"/>
    <dgm:cxn modelId="{509080F9-2CCA-4B85-9CBE-BDAA9C8CE13E}" type="presOf" srcId="{C803E2D1-6FD6-4058-BF79-D378FA166739}" destId="{5CC4CE80-F285-4538-96CC-DE845FFE3403}" srcOrd="0" destOrd="0" presId="urn:microsoft.com/office/officeart/2005/8/layout/vList5"/>
    <dgm:cxn modelId="{58DC2807-C08E-4B34-BFC1-2B44AE94CFEC}" type="presOf" srcId="{D5471F93-3F63-43D5-915F-7B65CF517C4B}" destId="{C28A3E0F-25D5-4D5F-86A0-BD3D823112A9}" srcOrd="0" destOrd="0" presId="urn:microsoft.com/office/officeart/2005/8/layout/vList5"/>
    <dgm:cxn modelId="{852AD70C-1D16-48DA-8B7D-7F68037A9975}" type="presOf" srcId="{9BF6197B-F08C-4D8B-BD4C-8D7D89B97595}" destId="{1EE7CEE1-4A5B-4C54-A9D0-113719AC2841}" srcOrd="0" destOrd="1" presId="urn:microsoft.com/office/officeart/2005/8/layout/vList5"/>
    <dgm:cxn modelId="{E71EA8ED-F86D-44C8-B662-80A3F04A19CC}" srcId="{D5471F93-3F63-43D5-915F-7B65CF517C4B}" destId="{0F0D67A8-992C-4F5D-8FA9-58E12A83C2B7}" srcOrd="1" destOrd="0" parTransId="{AF08E476-0DB6-4757-9681-CC92B93F65FB}" sibTransId="{04ECB44A-9ED2-4C5A-AA51-B343F59F2E96}"/>
    <dgm:cxn modelId="{9661D05E-0BBF-4010-89EB-8EC844E6C3F3}" type="presOf" srcId="{D458BF60-39BE-4B10-9B37-A3A49DE6C357}" destId="{9B76B63F-FC4C-480D-B4D2-A92CDD2C5393}" srcOrd="0" destOrd="0" presId="urn:microsoft.com/office/officeart/2005/8/layout/vList5"/>
    <dgm:cxn modelId="{54723DC2-FCD0-47F0-AD93-1A617B98FE70}" srcId="{F7CD9EBC-EC42-4A30-B72B-83D6675181B2}" destId="{6AF30D51-D11C-484A-B560-EE5AF6517885}" srcOrd="0" destOrd="0" parTransId="{FF590D17-068A-49B3-8DFA-1CE489C17D5A}" sibTransId="{0A8892D9-F1C3-4ED0-8A13-229B8F4818BD}"/>
    <dgm:cxn modelId="{75A44EFA-DDDC-4948-BAF8-8BD3FA8EAA9F}" srcId="{D5471F93-3F63-43D5-915F-7B65CF517C4B}" destId="{AB17549D-FEB1-4F22-B4BD-9926C807FB07}" srcOrd="2" destOrd="0" parTransId="{916C8DE8-EE3C-4375-A493-B30E59C6ADF5}" sibTransId="{EF07B5D4-BCBA-42EA-81D0-A035561347CE}"/>
    <dgm:cxn modelId="{E3D2A1FC-600B-4816-8F87-4B67D868598A}" type="presOf" srcId="{03700DFF-64FD-48DB-A1C3-2F49F8D2D470}" destId="{9B76B63F-FC4C-480D-B4D2-A92CDD2C5393}" srcOrd="0" destOrd="1" presId="urn:microsoft.com/office/officeart/2005/8/layout/vList5"/>
    <dgm:cxn modelId="{4BC7F46B-7CD2-4253-B69B-9B31CD442B9F}" srcId="{C803E2D1-6FD6-4058-BF79-D378FA166739}" destId="{D458BF60-39BE-4B10-9B37-A3A49DE6C357}" srcOrd="0" destOrd="0" parTransId="{844CC91D-3934-4F86-8625-A602DC4086DD}" sibTransId="{F8BA6DE0-C759-43E8-8729-CEBFADB9F056}"/>
    <dgm:cxn modelId="{3CF7A9F8-7323-4971-8EB3-2B751E2E740B}" type="presOf" srcId="{BF620D68-A3FD-4D5C-9546-E8F54B07B419}" destId="{1EE7CEE1-4A5B-4C54-A9D0-113719AC2841}" srcOrd="0" destOrd="2" presId="urn:microsoft.com/office/officeart/2005/8/layout/vList5"/>
    <dgm:cxn modelId="{7499F9A5-191D-4D00-AE5A-D5D3B028D37A}" srcId="{C803E2D1-6FD6-4058-BF79-D378FA166739}" destId="{03700DFF-64FD-48DB-A1C3-2F49F8D2D470}" srcOrd="1" destOrd="0" parTransId="{486F02E4-2C13-4C26-A646-208398FF537C}" sibTransId="{3B2E103E-0DEB-45EA-9E33-CCB3B88E5845}"/>
    <dgm:cxn modelId="{DC6F6D71-F034-4D2E-BB06-4F0CABE1EE5F}" type="presOf" srcId="{0F0D67A8-992C-4F5D-8FA9-58E12A83C2B7}" destId="{13043676-FA06-4FCB-A7DD-E9D5551CA4EC}" srcOrd="0" destOrd="1" presId="urn:microsoft.com/office/officeart/2005/8/layout/vList5"/>
    <dgm:cxn modelId="{1DB756BA-B970-466E-A2DA-6913C4D44ABF}" type="presOf" srcId="{AB17549D-FEB1-4F22-B4BD-9926C807FB07}" destId="{13043676-FA06-4FCB-A7DD-E9D5551CA4EC}" srcOrd="0" destOrd="2" presId="urn:microsoft.com/office/officeart/2005/8/layout/vList5"/>
    <dgm:cxn modelId="{2CDB1EDF-728D-4BFB-9519-C5E733AFFD6E}" srcId="{D5471F93-3F63-43D5-915F-7B65CF517C4B}" destId="{58434199-72A6-4E12-A259-78FA5650A548}" srcOrd="0" destOrd="0" parTransId="{6B90C5E1-AA97-476E-A098-6D86F1AA870A}" sibTransId="{2BCD08F5-5E5C-4CDC-910F-2C1B22743FFB}"/>
    <dgm:cxn modelId="{88729FFF-1352-49DD-A5F6-65F2378767CF}" type="presParOf" srcId="{9824996F-BF74-479B-A532-5C8237D9C826}" destId="{F4DC17EE-90E5-4627-8A55-347FFEC80958}" srcOrd="0" destOrd="0" presId="urn:microsoft.com/office/officeart/2005/8/layout/vList5"/>
    <dgm:cxn modelId="{DE7F3114-A69D-4031-B17F-ADB46DD2BE53}" type="presParOf" srcId="{F4DC17EE-90E5-4627-8A55-347FFEC80958}" destId="{D8642EDF-E534-4EAE-87D3-94A14E099C9E}" srcOrd="0" destOrd="0" presId="urn:microsoft.com/office/officeart/2005/8/layout/vList5"/>
    <dgm:cxn modelId="{725A4A3D-00A4-4083-9434-40EF2F6C7F93}" type="presParOf" srcId="{F4DC17EE-90E5-4627-8A55-347FFEC80958}" destId="{1EE7CEE1-4A5B-4C54-A9D0-113719AC2841}" srcOrd="1" destOrd="0" presId="urn:microsoft.com/office/officeart/2005/8/layout/vList5"/>
    <dgm:cxn modelId="{78086C2A-CB0C-4879-B22D-F3E07962C3FF}" type="presParOf" srcId="{9824996F-BF74-479B-A532-5C8237D9C826}" destId="{44119023-0819-4667-ABEB-A4F899A17AB7}" srcOrd="1" destOrd="0" presId="urn:microsoft.com/office/officeart/2005/8/layout/vList5"/>
    <dgm:cxn modelId="{08AE8BC3-6265-4234-853F-811B8936FA2F}" type="presParOf" srcId="{9824996F-BF74-479B-A532-5C8237D9C826}" destId="{3D04BE44-C9D5-4E4A-86E0-B31F57827B4F}" srcOrd="2" destOrd="0" presId="urn:microsoft.com/office/officeart/2005/8/layout/vList5"/>
    <dgm:cxn modelId="{A57AA585-595D-4194-9174-729178C1A4FD}" type="presParOf" srcId="{3D04BE44-C9D5-4E4A-86E0-B31F57827B4F}" destId="{5CC4CE80-F285-4538-96CC-DE845FFE3403}" srcOrd="0" destOrd="0" presId="urn:microsoft.com/office/officeart/2005/8/layout/vList5"/>
    <dgm:cxn modelId="{C938DE56-3BA6-4F55-A4E7-08D873F02BBB}" type="presParOf" srcId="{3D04BE44-C9D5-4E4A-86E0-B31F57827B4F}" destId="{9B76B63F-FC4C-480D-B4D2-A92CDD2C5393}" srcOrd="1" destOrd="0" presId="urn:microsoft.com/office/officeart/2005/8/layout/vList5"/>
    <dgm:cxn modelId="{9D7733FC-128A-40D1-9762-4D3E064A61A1}" type="presParOf" srcId="{9824996F-BF74-479B-A532-5C8237D9C826}" destId="{9FCFB348-D459-4A4A-AE1C-CDDE6BC6263E}" srcOrd="3" destOrd="0" presId="urn:microsoft.com/office/officeart/2005/8/layout/vList5"/>
    <dgm:cxn modelId="{65D1CABD-F33B-4D64-99FE-8E9F83F5DC59}" type="presParOf" srcId="{9824996F-BF74-479B-A532-5C8237D9C826}" destId="{B7DEB44B-83A9-41B7-B91A-0A0894D5403A}" srcOrd="4" destOrd="0" presId="urn:microsoft.com/office/officeart/2005/8/layout/vList5"/>
    <dgm:cxn modelId="{AFBD40BF-8D0F-4F6D-A5DB-2334A22DA0D3}" type="presParOf" srcId="{B7DEB44B-83A9-41B7-B91A-0A0894D5403A}" destId="{C28A3E0F-25D5-4D5F-86A0-BD3D823112A9}" srcOrd="0" destOrd="0" presId="urn:microsoft.com/office/officeart/2005/8/layout/vList5"/>
    <dgm:cxn modelId="{B75B6610-F4CB-4464-B0AD-E6B6B824ED76}" type="presParOf" srcId="{B7DEB44B-83A9-41B7-B91A-0A0894D5403A}" destId="{13043676-FA06-4FCB-A7DD-E9D5551CA4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A9D61-6ACC-48C5-87C4-4AD986D15E1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7951440-9F50-4B92-BA16-ED5D28A4AE41}">
      <dgm:prSet phldrT="[Text]"/>
      <dgm:spPr/>
      <dgm:t>
        <a:bodyPr/>
        <a:lstStyle/>
        <a:p>
          <a:pPr algn="ctr"/>
          <a:r>
            <a:rPr lang="en-US" dirty="0" smtClean="0"/>
            <a:t>Higher Education</a:t>
          </a:r>
          <a:endParaRPr lang="en-US" dirty="0"/>
        </a:p>
      </dgm:t>
    </dgm:pt>
    <dgm:pt modelId="{B806BACD-C662-4529-8290-086DADCE174D}" type="parTrans" cxnId="{3186C78D-B358-4510-9618-87F2CDA3F463}">
      <dgm:prSet/>
      <dgm:spPr/>
      <dgm:t>
        <a:bodyPr/>
        <a:lstStyle/>
        <a:p>
          <a:pPr algn="ctr"/>
          <a:endParaRPr lang="en-US"/>
        </a:p>
      </dgm:t>
    </dgm:pt>
    <dgm:pt modelId="{B6EBD89D-4B33-436A-A02C-F6543247B741}" type="sibTrans" cxnId="{3186C78D-B358-4510-9618-87F2CDA3F463}">
      <dgm:prSet/>
      <dgm:spPr/>
      <dgm:t>
        <a:bodyPr/>
        <a:lstStyle/>
        <a:p>
          <a:pPr algn="ctr"/>
          <a:r>
            <a:rPr lang="en-US" dirty="0" smtClean="0"/>
            <a:t>Economic Development Agencies</a:t>
          </a:r>
          <a:endParaRPr lang="en-US" dirty="0"/>
        </a:p>
      </dgm:t>
    </dgm:pt>
    <dgm:pt modelId="{D2BB5426-30C2-47F9-9DF3-CF275E1CEB56}">
      <dgm:prSet phldrT="[Text]"/>
      <dgm:spPr/>
      <dgm:t>
        <a:bodyPr/>
        <a:lstStyle/>
        <a:p>
          <a:pPr algn="ctr"/>
          <a:r>
            <a:rPr lang="en-US" dirty="0" smtClean="0"/>
            <a:t>Startup America = Startup Companies</a:t>
          </a:r>
          <a:endParaRPr lang="en-US" dirty="0"/>
        </a:p>
      </dgm:t>
    </dgm:pt>
    <dgm:pt modelId="{75A3FC3B-8FD6-4576-8DCD-85BEA6C4DA82}" type="parTrans" cxnId="{FBA1DB37-8E55-481E-AF11-101226D176B4}">
      <dgm:prSet/>
      <dgm:spPr/>
      <dgm:t>
        <a:bodyPr/>
        <a:lstStyle/>
        <a:p>
          <a:pPr algn="ctr"/>
          <a:endParaRPr lang="en-US"/>
        </a:p>
      </dgm:t>
    </dgm:pt>
    <dgm:pt modelId="{B6FBFC5B-968B-4659-9758-1C5A332C367F}" type="sibTrans" cxnId="{FBA1DB37-8E55-481E-AF11-101226D176B4}">
      <dgm:prSet/>
      <dgm:spPr/>
      <dgm:t>
        <a:bodyPr/>
        <a:lstStyle/>
        <a:p>
          <a:pPr algn="ctr"/>
          <a:r>
            <a:rPr lang="en-US" dirty="0" smtClean="0"/>
            <a:t>Accelerators &amp; Incubators</a:t>
          </a:r>
          <a:endParaRPr lang="en-US" dirty="0"/>
        </a:p>
      </dgm:t>
    </dgm:pt>
    <dgm:pt modelId="{7FD8929A-715F-428E-A7D3-0C268EE9E01B}">
      <dgm:prSet phldrT="[Text]"/>
      <dgm:spPr/>
      <dgm:t>
        <a:bodyPr/>
        <a:lstStyle/>
        <a:p>
          <a:pPr algn="ctr"/>
          <a:r>
            <a:rPr lang="en-US" dirty="0" smtClean="0"/>
            <a:t>Large Companies</a:t>
          </a:r>
          <a:endParaRPr lang="en-US" dirty="0"/>
        </a:p>
      </dgm:t>
    </dgm:pt>
    <dgm:pt modelId="{9EE261B8-7B47-444B-BB9D-94B0671567BE}" type="parTrans" cxnId="{3E5BD813-991B-44B4-87DA-456BD723E7ED}">
      <dgm:prSet/>
      <dgm:spPr/>
      <dgm:t>
        <a:bodyPr/>
        <a:lstStyle/>
        <a:p>
          <a:pPr algn="ctr"/>
          <a:endParaRPr lang="en-US"/>
        </a:p>
      </dgm:t>
    </dgm:pt>
    <dgm:pt modelId="{FB90187A-A0C6-4786-A96E-39993A237F24}" type="sibTrans" cxnId="{3E5BD813-991B-44B4-87DA-456BD723E7ED}">
      <dgm:prSet custT="1"/>
      <dgm:spPr/>
      <dgm:t>
        <a:bodyPr/>
        <a:lstStyle/>
        <a:p>
          <a:pPr algn="ctr"/>
          <a:r>
            <a:rPr lang="en-US" sz="1600" dirty="0" smtClean="0"/>
            <a:t>Federal Agencies &amp; Labs</a:t>
          </a:r>
          <a:endParaRPr lang="en-US" sz="1600" dirty="0"/>
        </a:p>
      </dgm:t>
    </dgm:pt>
    <dgm:pt modelId="{8FBE84B4-ACA6-4E4E-9845-617C6D3B5351}" type="pres">
      <dgm:prSet presAssocID="{290A9D61-6ACC-48C5-87C4-4AD986D15E15}" presName="Name0" presStyleCnt="0">
        <dgm:presLayoutVars>
          <dgm:chMax/>
          <dgm:chPref/>
          <dgm:dir/>
          <dgm:animLvl val="lvl"/>
        </dgm:presLayoutVars>
      </dgm:prSet>
      <dgm:spPr/>
      <dgm:t>
        <a:bodyPr/>
        <a:lstStyle/>
        <a:p>
          <a:endParaRPr lang="en-US"/>
        </a:p>
      </dgm:t>
    </dgm:pt>
    <dgm:pt modelId="{F2D87084-18C8-4911-A29F-E31E9E35BED8}" type="pres">
      <dgm:prSet presAssocID="{47951440-9F50-4B92-BA16-ED5D28A4AE41}" presName="composite" presStyleCnt="0"/>
      <dgm:spPr/>
    </dgm:pt>
    <dgm:pt modelId="{5537CC0C-1C64-47A5-AFB3-1065A4FDB48F}" type="pres">
      <dgm:prSet presAssocID="{47951440-9F50-4B92-BA16-ED5D28A4AE41}" presName="Parent1" presStyleLbl="node1" presStyleIdx="0" presStyleCnt="6">
        <dgm:presLayoutVars>
          <dgm:chMax val="1"/>
          <dgm:chPref val="1"/>
          <dgm:bulletEnabled val="1"/>
        </dgm:presLayoutVars>
      </dgm:prSet>
      <dgm:spPr/>
      <dgm:t>
        <a:bodyPr/>
        <a:lstStyle/>
        <a:p>
          <a:endParaRPr lang="en-US"/>
        </a:p>
      </dgm:t>
    </dgm:pt>
    <dgm:pt modelId="{9CF3A947-8018-4EBB-8B12-F8683BE449A7}" type="pres">
      <dgm:prSet presAssocID="{47951440-9F50-4B92-BA16-ED5D28A4AE41}" presName="Childtext1" presStyleLbl="revTx" presStyleIdx="0" presStyleCnt="3">
        <dgm:presLayoutVars>
          <dgm:chMax val="0"/>
          <dgm:chPref val="0"/>
          <dgm:bulletEnabled val="1"/>
        </dgm:presLayoutVars>
      </dgm:prSet>
      <dgm:spPr/>
      <dgm:t>
        <a:bodyPr/>
        <a:lstStyle/>
        <a:p>
          <a:endParaRPr lang="en-US"/>
        </a:p>
      </dgm:t>
    </dgm:pt>
    <dgm:pt modelId="{8C4E0E1A-DB83-4068-ACC1-2B324B06E9CE}" type="pres">
      <dgm:prSet presAssocID="{47951440-9F50-4B92-BA16-ED5D28A4AE41}" presName="BalanceSpacing" presStyleCnt="0"/>
      <dgm:spPr/>
    </dgm:pt>
    <dgm:pt modelId="{0990C12E-E664-4508-9717-06A152F4B9BD}" type="pres">
      <dgm:prSet presAssocID="{47951440-9F50-4B92-BA16-ED5D28A4AE41}" presName="BalanceSpacing1" presStyleCnt="0"/>
      <dgm:spPr/>
    </dgm:pt>
    <dgm:pt modelId="{B88C4F16-EA03-4E39-9DA9-C32E2BB3749B}" type="pres">
      <dgm:prSet presAssocID="{B6EBD89D-4B33-436A-A02C-F6543247B741}" presName="Accent1Text" presStyleLbl="node1" presStyleIdx="1" presStyleCnt="6" custLinFactNeighborX="1809" custLinFactNeighborY="-99"/>
      <dgm:spPr/>
      <dgm:t>
        <a:bodyPr/>
        <a:lstStyle/>
        <a:p>
          <a:endParaRPr lang="en-US"/>
        </a:p>
      </dgm:t>
    </dgm:pt>
    <dgm:pt modelId="{C48B9244-ED84-40BB-8C7D-A793ECEA10DC}" type="pres">
      <dgm:prSet presAssocID="{B6EBD89D-4B33-436A-A02C-F6543247B741}" presName="spaceBetweenRectangles" presStyleCnt="0"/>
      <dgm:spPr/>
    </dgm:pt>
    <dgm:pt modelId="{3DA00551-EFE0-4E99-AA88-BF666AD1AFFC}" type="pres">
      <dgm:prSet presAssocID="{D2BB5426-30C2-47F9-9DF3-CF275E1CEB56}" presName="composite" presStyleCnt="0"/>
      <dgm:spPr/>
    </dgm:pt>
    <dgm:pt modelId="{0CAD1513-BBD6-4C89-BAE6-22542A26DAA4}" type="pres">
      <dgm:prSet presAssocID="{D2BB5426-30C2-47F9-9DF3-CF275E1CEB56}" presName="Parent1" presStyleLbl="node1" presStyleIdx="2" presStyleCnt="6" custLinFactX="-9450" custLinFactNeighborX="-100000" custLinFactNeighborY="1377">
        <dgm:presLayoutVars>
          <dgm:chMax val="1"/>
          <dgm:chPref val="1"/>
          <dgm:bulletEnabled val="1"/>
        </dgm:presLayoutVars>
      </dgm:prSet>
      <dgm:spPr/>
      <dgm:t>
        <a:bodyPr/>
        <a:lstStyle/>
        <a:p>
          <a:endParaRPr lang="en-US"/>
        </a:p>
      </dgm:t>
    </dgm:pt>
    <dgm:pt modelId="{B7EBB7D2-39D4-40ED-AD90-A6CB32EDFFA9}" type="pres">
      <dgm:prSet presAssocID="{D2BB5426-30C2-47F9-9DF3-CF275E1CEB56}" presName="Childtext1" presStyleLbl="revTx" presStyleIdx="1" presStyleCnt="3">
        <dgm:presLayoutVars>
          <dgm:chMax val="0"/>
          <dgm:chPref val="0"/>
          <dgm:bulletEnabled val="1"/>
        </dgm:presLayoutVars>
      </dgm:prSet>
      <dgm:spPr/>
      <dgm:t>
        <a:bodyPr/>
        <a:lstStyle/>
        <a:p>
          <a:endParaRPr lang="en-US"/>
        </a:p>
      </dgm:t>
    </dgm:pt>
    <dgm:pt modelId="{1791E981-1279-491C-BF7B-72968375ABAF}" type="pres">
      <dgm:prSet presAssocID="{D2BB5426-30C2-47F9-9DF3-CF275E1CEB56}" presName="BalanceSpacing" presStyleCnt="0"/>
      <dgm:spPr/>
    </dgm:pt>
    <dgm:pt modelId="{CD75ACCD-C934-403A-B07C-AB1814FA362F}" type="pres">
      <dgm:prSet presAssocID="{D2BB5426-30C2-47F9-9DF3-CF275E1CEB56}" presName="BalanceSpacing1" presStyleCnt="0"/>
      <dgm:spPr/>
    </dgm:pt>
    <dgm:pt modelId="{173D533F-162A-4308-A5A9-7F90EEFF386A}" type="pres">
      <dgm:prSet presAssocID="{B6FBFC5B-968B-4659-9758-1C5A332C367F}" presName="Accent1Text" presStyleLbl="node1" presStyleIdx="3" presStyleCnt="6"/>
      <dgm:spPr/>
      <dgm:t>
        <a:bodyPr/>
        <a:lstStyle/>
        <a:p>
          <a:endParaRPr lang="en-US"/>
        </a:p>
      </dgm:t>
    </dgm:pt>
    <dgm:pt modelId="{59C704FE-F7BE-45FA-8376-65F95D943117}" type="pres">
      <dgm:prSet presAssocID="{B6FBFC5B-968B-4659-9758-1C5A332C367F}" presName="spaceBetweenRectangles" presStyleCnt="0"/>
      <dgm:spPr/>
    </dgm:pt>
    <dgm:pt modelId="{B785BD1A-F6B7-461D-8C21-3AA365D920EA}" type="pres">
      <dgm:prSet presAssocID="{7FD8929A-715F-428E-A7D3-0C268EE9E01B}" presName="composite" presStyleCnt="0"/>
      <dgm:spPr/>
    </dgm:pt>
    <dgm:pt modelId="{46037134-46B2-47ED-B4C5-E77178586004}" type="pres">
      <dgm:prSet presAssocID="{7FD8929A-715F-428E-A7D3-0C268EE9E01B}" presName="Parent1" presStyleLbl="node1" presStyleIdx="4" presStyleCnt="6">
        <dgm:presLayoutVars>
          <dgm:chMax val="1"/>
          <dgm:chPref val="1"/>
          <dgm:bulletEnabled val="1"/>
        </dgm:presLayoutVars>
      </dgm:prSet>
      <dgm:spPr/>
      <dgm:t>
        <a:bodyPr/>
        <a:lstStyle/>
        <a:p>
          <a:endParaRPr lang="en-US"/>
        </a:p>
      </dgm:t>
    </dgm:pt>
    <dgm:pt modelId="{5A0E64F2-0F26-4901-AB6B-A564B70EAAE2}" type="pres">
      <dgm:prSet presAssocID="{7FD8929A-715F-428E-A7D3-0C268EE9E01B}" presName="Childtext1" presStyleLbl="revTx" presStyleIdx="2" presStyleCnt="3">
        <dgm:presLayoutVars>
          <dgm:chMax val="0"/>
          <dgm:chPref val="0"/>
          <dgm:bulletEnabled val="1"/>
        </dgm:presLayoutVars>
      </dgm:prSet>
      <dgm:spPr/>
      <dgm:t>
        <a:bodyPr/>
        <a:lstStyle/>
        <a:p>
          <a:endParaRPr lang="en-US"/>
        </a:p>
      </dgm:t>
    </dgm:pt>
    <dgm:pt modelId="{4FE5B507-D918-4050-A258-CCE52201BB45}" type="pres">
      <dgm:prSet presAssocID="{7FD8929A-715F-428E-A7D3-0C268EE9E01B}" presName="BalanceSpacing" presStyleCnt="0"/>
      <dgm:spPr/>
    </dgm:pt>
    <dgm:pt modelId="{927E8491-0EDD-4D98-8D6F-524A6F6DEAE5}" type="pres">
      <dgm:prSet presAssocID="{7FD8929A-715F-428E-A7D3-0C268EE9E01B}" presName="BalanceSpacing1" presStyleCnt="0"/>
      <dgm:spPr/>
    </dgm:pt>
    <dgm:pt modelId="{EAA89848-8E6A-4760-BDD3-6A00E6111208}" type="pres">
      <dgm:prSet presAssocID="{FB90187A-A0C6-4786-A96E-39993A237F24}" presName="Accent1Text" presStyleLbl="node1" presStyleIdx="5" presStyleCnt="6"/>
      <dgm:spPr/>
      <dgm:t>
        <a:bodyPr/>
        <a:lstStyle/>
        <a:p>
          <a:endParaRPr lang="en-US"/>
        </a:p>
      </dgm:t>
    </dgm:pt>
  </dgm:ptLst>
  <dgm:cxnLst>
    <dgm:cxn modelId="{5EEBB332-95F5-4DE7-9A42-966E6992BCA7}" type="presOf" srcId="{B6FBFC5B-968B-4659-9758-1C5A332C367F}" destId="{173D533F-162A-4308-A5A9-7F90EEFF386A}" srcOrd="0" destOrd="0" presId="urn:microsoft.com/office/officeart/2008/layout/AlternatingHexagons"/>
    <dgm:cxn modelId="{9CC6BA18-312A-4ECD-9417-0C5C1EDE029D}" type="presOf" srcId="{FB90187A-A0C6-4786-A96E-39993A237F24}" destId="{EAA89848-8E6A-4760-BDD3-6A00E6111208}" srcOrd="0" destOrd="0" presId="urn:microsoft.com/office/officeart/2008/layout/AlternatingHexagons"/>
    <dgm:cxn modelId="{788844B2-18E9-4F4D-998C-8F813DD9DD2A}" type="presOf" srcId="{7FD8929A-715F-428E-A7D3-0C268EE9E01B}" destId="{46037134-46B2-47ED-B4C5-E77178586004}" srcOrd="0" destOrd="0" presId="urn:microsoft.com/office/officeart/2008/layout/AlternatingHexagons"/>
    <dgm:cxn modelId="{3E5BD813-991B-44B4-87DA-456BD723E7ED}" srcId="{290A9D61-6ACC-48C5-87C4-4AD986D15E15}" destId="{7FD8929A-715F-428E-A7D3-0C268EE9E01B}" srcOrd="2" destOrd="0" parTransId="{9EE261B8-7B47-444B-BB9D-94B0671567BE}" sibTransId="{FB90187A-A0C6-4786-A96E-39993A237F24}"/>
    <dgm:cxn modelId="{FBA1DB37-8E55-481E-AF11-101226D176B4}" srcId="{290A9D61-6ACC-48C5-87C4-4AD986D15E15}" destId="{D2BB5426-30C2-47F9-9DF3-CF275E1CEB56}" srcOrd="1" destOrd="0" parTransId="{75A3FC3B-8FD6-4576-8DCD-85BEA6C4DA82}" sibTransId="{B6FBFC5B-968B-4659-9758-1C5A332C367F}"/>
    <dgm:cxn modelId="{3186C78D-B358-4510-9618-87F2CDA3F463}" srcId="{290A9D61-6ACC-48C5-87C4-4AD986D15E15}" destId="{47951440-9F50-4B92-BA16-ED5D28A4AE41}" srcOrd="0" destOrd="0" parTransId="{B806BACD-C662-4529-8290-086DADCE174D}" sibTransId="{B6EBD89D-4B33-436A-A02C-F6543247B741}"/>
    <dgm:cxn modelId="{C1C0BBB3-32D4-42DD-B91D-612E829ACA7B}" type="presOf" srcId="{290A9D61-6ACC-48C5-87C4-4AD986D15E15}" destId="{8FBE84B4-ACA6-4E4E-9845-617C6D3B5351}" srcOrd="0" destOrd="0" presId="urn:microsoft.com/office/officeart/2008/layout/AlternatingHexagons"/>
    <dgm:cxn modelId="{398B13AB-7038-4F2B-A7D9-6EF6C45656F0}" type="presOf" srcId="{B6EBD89D-4B33-436A-A02C-F6543247B741}" destId="{B88C4F16-EA03-4E39-9DA9-C32E2BB3749B}" srcOrd="0" destOrd="0" presId="urn:microsoft.com/office/officeart/2008/layout/AlternatingHexagons"/>
    <dgm:cxn modelId="{334F4628-B810-4937-BD75-5D8A273A1A25}" type="presOf" srcId="{47951440-9F50-4B92-BA16-ED5D28A4AE41}" destId="{5537CC0C-1C64-47A5-AFB3-1065A4FDB48F}" srcOrd="0" destOrd="0" presId="urn:microsoft.com/office/officeart/2008/layout/AlternatingHexagons"/>
    <dgm:cxn modelId="{F6A2B885-94FC-4E2E-BB7A-64AF0A4BC4A6}" type="presOf" srcId="{D2BB5426-30C2-47F9-9DF3-CF275E1CEB56}" destId="{0CAD1513-BBD6-4C89-BAE6-22542A26DAA4}" srcOrd="0" destOrd="0" presId="urn:microsoft.com/office/officeart/2008/layout/AlternatingHexagons"/>
    <dgm:cxn modelId="{B463705F-10DA-49BB-AA60-9D9B7CCE39AC}" type="presParOf" srcId="{8FBE84B4-ACA6-4E4E-9845-617C6D3B5351}" destId="{F2D87084-18C8-4911-A29F-E31E9E35BED8}" srcOrd="0" destOrd="0" presId="urn:microsoft.com/office/officeart/2008/layout/AlternatingHexagons"/>
    <dgm:cxn modelId="{B28EF3BB-2A54-446B-8449-679C4693A4A3}" type="presParOf" srcId="{F2D87084-18C8-4911-A29F-E31E9E35BED8}" destId="{5537CC0C-1C64-47A5-AFB3-1065A4FDB48F}" srcOrd="0" destOrd="0" presId="urn:microsoft.com/office/officeart/2008/layout/AlternatingHexagons"/>
    <dgm:cxn modelId="{2FC0F33C-9427-41EC-8FC8-A3BB8F04517F}" type="presParOf" srcId="{F2D87084-18C8-4911-A29F-E31E9E35BED8}" destId="{9CF3A947-8018-4EBB-8B12-F8683BE449A7}" srcOrd="1" destOrd="0" presId="urn:microsoft.com/office/officeart/2008/layout/AlternatingHexagons"/>
    <dgm:cxn modelId="{84827023-8281-48A5-840B-8D03DA793515}" type="presParOf" srcId="{F2D87084-18C8-4911-A29F-E31E9E35BED8}" destId="{8C4E0E1A-DB83-4068-ACC1-2B324B06E9CE}" srcOrd="2" destOrd="0" presId="urn:microsoft.com/office/officeart/2008/layout/AlternatingHexagons"/>
    <dgm:cxn modelId="{2BEC70C6-43F7-4C87-882D-AFB42DF1A1AE}" type="presParOf" srcId="{F2D87084-18C8-4911-A29F-E31E9E35BED8}" destId="{0990C12E-E664-4508-9717-06A152F4B9BD}" srcOrd="3" destOrd="0" presId="urn:microsoft.com/office/officeart/2008/layout/AlternatingHexagons"/>
    <dgm:cxn modelId="{E75B7250-1719-4013-91F8-AA0D8E25A23F}" type="presParOf" srcId="{F2D87084-18C8-4911-A29F-E31E9E35BED8}" destId="{B88C4F16-EA03-4E39-9DA9-C32E2BB3749B}" srcOrd="4" destOrd="0" presId="urn:microsoft.com/office/officeart/2008/layout/AlternatingHexagons"/>
    <dgm:cxn modelId="{ABAFBB09-CF11-4396-91D2-22E4B9C2BB48}" type="presParOf" srcId="{8FBE84B4-ACA6-4E4E-9845-617C6D3B5351}" destId="{C48B9244-ED84-40BB-8C7D-A793ECEA10DC}" srcOrd="1" destOrd="0" presId="urn:microsoft.com/office/officeart/2008/layout/AlternatingHexagons"/>
    <dgm:cxn modelId="{85CB9BF7-3CAD-42CD-A9A9-E6FFAA4DEC2A}" type="presParOf" srcId="{8FBE84B4-ACA6-4E4E-9845-617C6D3B5351}" destId="{3DA00551-EFE0-4E99-AA88-BF666AD1AFFC}" srcOrd="2" destOrd="0" presId="urn:microsoft.com/office/officeart/2008/layout/AlternatingHexagons"/>
    <dgm:cxn modelId="{097E2F4B-37D4-4B5C-8871-C633CDC5024F}" type="presParOf" srcId="{3DA00551-EFE0-4E99-AA88-BF666AD1AFFC}" destId="{0CAD1513-BBD6-4C89-BAE6-22542A26DAA4}" srcOrd="0" destOrd="0" presId="urn:microsoft.com/office/officeart/2008/layout/AlternatingHexagons"/>
    <dgm:cxn modelId="{968DCD14-D0A1-408D-872E-E59067A69FA9}" type="presParOf" srcId="{3DA00551-EFE0-4E99-AA88-BF666AD1AFFC}" destId="{B7EBB7D2-39D4-40ED-AD90-A6CB32EDFFA9}" srcOrd="1" destOrd="0" presId="urn:microsoft.com/office/officeart/2008/layout/AlternatingHexagons"/>
    <dgm:cxn modelId="{1D707B90-A3FC-4B32-9CFE-EECE72A5482E}" type="presParOf" srcId="{3DA00551-EFE0-4E99-AA88-BF666AD1AFFC}" destId="{1791E981-1279-491C-BF7B-72968375ABAF}" srcOrd="2" destOrd="0" presId="urn:microsoft.com/office/officeart/2008/layout/AlternatingHexagons"/>
    <dgm:cxn modelId="{F8BDA2FA-B8C5-4761-90BD-AE4141710DB4}" type="presParOf" srcId="{3DA00551-EFE0-4E99-AA88-BF666AD1AFFC}" destId="{CD75ACCD-C934-403A-B07C-AB1814FA362F}" srcOrd="3" destOrd="0" presId="urn:microsoft.com/office/officeart/2008/layout/AlternatingHexagons"/>
    <dgm:cxn modelId="{C8952118-A97B-4B0D-9EA5-BA401DB5ADC5}" type="presParOf" srcId="{3DA00551-EFE0-4E99-AA88-BF666AD1AFFC}" destId="{173D533F-162A-4308-A5A9-7F90EEFF386A}" srcOrd="4" destOrd="0" presId="urn:microsoft.com/office/officeart/2008/layout/AlternatingHexagons"/>
    <dgm:cxn modelId="{729EA3C8-33BC-4794-99E7-C5F7C307A621}" type="presParOf" srcId="{8FBE84B4-ACA6-4E4E-9845-617C6D3B5351}" destId="{59C704FE-F7BE-45FA-8376-65F95D943117}" srcOrd="3" destOrd="0" presId="urn:microsoft.com/office/officeart/2008/layout/AlternatingHexagons"/>
    <dgm:cxn modelId="{1E0BEC8A-D4D8-436B-B8E0-84A1E5FDBA03}" type="presParOf" srcId="{8FBE84B4-ACA6-4E4E-9845-617C6D3B5351}" destId="{B785BD1A-F6B7-461D-8C21-3AA365D920EA}" srcOrd="4" destOrd="0" presId="urn:microsoft.com/office/officeart/2008/layout/AlternatingHexagons"/>
    <dgm:cxn modelId="{F2825389-AD65-4F96-BC13-1BFE6345AA72}" type="presParOf" srcId="{B785BD1A-F6B7-461D-8C21-3AA365D920EA}" destId="{46037134-46B2-47ED-B4C5-E77178586004}" srcOrd="0" destOrd="0" presId="urn:microsoft.com/office/officeart/2008/layout/AlternatingHexagons"/>
    <dgm:cxn modelId="{B8A31761-21EC-40FD-AFCF-696C45130B00}" type="presParOf" srcId="{B785BD1A-F6B7-461D-8C21-3AA365D920EA}" destId="{5A0E64F2-0F26-4901-AB6B-A564B70EAAE2}" srcOrd="1" destOrd="0" presId="urn:microsoft.com/office/officeart/2008/layout/AlternatingHexagons"/>
    <dgm:cxn modelId="{8D32F662-ADF4-4C8F-A342-1ECE5A03FF85}" type="presParOf" srcId="{B785BD1A-F6B7-461D-8C21-3AA365D920EA}" destId="{4FE5B507-D918-4050-A258-CCE52201BB45}" srcOrd="2" destOrd="0" presId="urn:microsoft.com/office/officeart/2008/layout/AlternatingHexagons"/>
    <dgm:cxn modelId="{35EAC7E2-0CAB-42D3-A0E1-8650C5BC7C4F}" type="presParOf" srcId="{B785BD1A-F6B7-461D-8C21-3AA365D920EA}" destId="{927E8491-0EDD-4D98-8D6F-524A6F6DEAE5}" srcOrd="3" destOrd="0" presId="urn:microsoft.com/office/officeart/2008/layout/AlternatingHexagons"/>
    <dgm:cxn modelId="{7E9BF91B-665A-404A-9061-04CFA9A6264B}" type="presParOf" srcId="{B785BD1A-F6B7-461D-8C21-3AA365D920EA}" destId="{EAA89848-8E6A-4760-BDD3-6A00E611120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4754-A508-4316-99F6-16AF8F4777E4}">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Health Providers (nursing and therapies)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Public Policy</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Technology</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Health Ecology</a:t>
          </a:r>
          <a:endParaRPr lang="en-US" sz="1800" b="1" kern="1200" dirty="0"/>
        </a:p>
      </dsp:txBody>
      <dsp:txXfrm rot="-5400000">
        <a:off x="2962656" y="205028"/>
        <a:ext cx="5209983" cy="1052927"/>
      </dsp:txXfrm>
    </dsp:sp>
    <dsp:sp modelId="{A64A325B-4AC3-4EFF-A692-336F1DEBCF48}">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Health Education &amp; Research</a:t>
          </a:r>
          <a:endParaRPr lang="en-US" sz="2800" kern="1200" dirty="0"/>
        </a:p>
      </dsp:txBody>
      <dsp:txXfrm>
        <a:off x="71201" y="73410"/>
        <a:ext cx="2820254" cy="1316160"/>
      </dsp:txXfrm>
    </dsp:sp>
    <dsp:sp modelId="{8B16FC61-3B51-41AD-8AFD-639DCD75C8EB}">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Occupational Science </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Psychology and Behavior</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Social Equity and Engagement</a:t>
          </a:r>
          <a:endParaRPr lang="en-US" sz="1800" b="1" kern="1200" dirty="0"/>
        </a:p>
      </dsp:txBody>
      <dsp:txXfrm rot="-5400000">
        <a:off x="2962656" y="1736518"/>
        <a:ext cx="5209983" cy="1052927"/>
      </dsp:txXfrm>
    </dsp:sp>
    <dsp:sp modelId="{91EBF67F-242F-4C25-8F4C-04AF09260106}">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Social and Behavioral Sciences</a:t>
          </a:r>
          <a:endParaRPr lang="en-US" sz="2800" kern="1200" dirty="0"/>
        </a:p>
      </dsp:txBody>
      <dsp:txXfrm>
        <a:off x="71201" y="1604901"/>
        <a:ext cx="2820254" cy="1316160"/>
      </dsp:txXfrm>
    </dsp:sp>
    <dsp:sp modelId="{8BFB1BD2-996A-43A8-A11D-C6EB9A3E58B3}">
      <dsp:nvSpPr>
        <dsp:cNvPr id="0" name=""/>
        <dsp:cNvSpPr/>
      </dsp:nvSpPr>
      <dsp:spPr>
        <a:xfrm rot="5400000">
          <a:off x="5002055" y="1160999"/>
          <a:ext cx="11881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Inter-system relationships (pipeline)</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Employment and Workforce</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Innovation</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Entrepreneurship</a:t>
          </a:r>
          <a:endParaRPr lang="en-US" sz="1800" b="1" kern="1200" dirty="0"/>
        </a:p>
      </dsp:txBody>
      <dsp:txXfrm rot="-5400000">
        <a:off x="2962655" y="3258399"/>
        <a:ext cx="5208944" cy="1072144"/>
      </dsp:txXfrm>
    </dsp:sp>
    <dsp:sp modelId="{B4065C22-B0A1-4149-804E-7495B7E380F9}">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STEM Education</a:t>
          </a:r>
          <a:endParaRPr lang="en-US" sz="2800" kern="1200" dirty="0"/>
        </a:p>
      </dsp:txBody>
      <dsp:txXfrm>
        <a:off x="71201" y="3136391"/>
        <a:ext cx="2820254" cy="131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7CEE1-4A5B-4C54-A9D0-113719AC2841}">
      <dsp:nvSpPr>
        <dsp:cNvPr id="0" name=""/>
        <dsp:cNvSpPr/>
      </dsp:nvSpPr>
      <dsp:spPr>
        <a:xfrm rot="5400000">
          <a:off x="5241306" y="-1673095"/>
          <a:ext cx="1166849" cy="48091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Sustainability (Environ &amp; Econ) </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Workforce</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Public/Private Partnerships</a:t>
          </a:r>
          <a:endParaRPr lang="en-US" sz="2200" b="1" kern="1200" dirty="0"/>
        </a:p>
      </dsp:txBody>
      <dsp:txXfrm rot="-5400000">
        <a:off x="3420145" y="205027"/>
        <a:ext cx="4752211" cy="1052927"/>
      </dsp:txXfrm>
    </dsp:sp>
    <dsp:sp modelId="{D8642EDF-E534-4EAE-87D3-94A14E099C9E}">
      <dsp:nvSpPr>
        <dsp:cNvPr id="0" name=""/>
        <dsp:cNvSpPr/>
      </dsp:nvSpPr>
      <dsp:spPr>
        <a:xfrm>
          <a:off x="282" y="2209"/>
          <a:ext cx="341986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Energy Economy</a:t>
          </a:r>
          <a:endParaRPr lang="en-US" sz="2900" kern="1200" dirty="0"/>
        </a:p>
      </dsp:txBody>
      <dsp:txXfrm>
        <a:off x="71483" y="73410"/>
        <a:ext cx="3277460" cy="1316160"/>
      </dsp:txXfrm>
    </dsp:sp>
    <dsp:sp modelId="{9B76B63F-FC4C-480D-B4D2-A92CDD2C5393}">
      <dsp:nvSpPr>
        <dsp:cNvPr id="0" name=""/>
        <dsp:cNvSpPr/>
      </dsp:nvSpPr>
      <dsp:spPr>
        <a:xfrm rot="5400000">
          <a:off x="5241306" y="-141604"/>
          <a:ext cx="1166849" cy="48091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Regional Leadership</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Interactive Planning</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Workforce Interventions</a:t>
          </a:r>
          <a:endParaRPr lang="en-US" sz="2200" b="1" kern="1200" dirty="0"/>
        </a:p>
      </dsp:txBody>
      <dsp:txXfrm rot="-5400000">
        <a:off x="3420145" y="1736518"/>
        <a:ext cx="4752211" cy="1052927"/>
      </dsp:txXfrm>
    </dsp:sp>
    <dsp:sp modelId="{5CC4CE80-F285-4538-96CC-DE845FFE3403}">
      <dsp:nvSpPr>
        <dsp:cNvPr id="0" name=""/>
        <dsp:cNvSpPr/>
      </dsp:nvSpPr>
      <dsp:spPr>
        <a:xfrm>
          <a:off x="282" y="1533700"/>
          <a:ext cx="341986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Innovation</a:t>
          </a:r>
        </a:p>
        <a:p>
          <a:pPr lvl="0" algn="ctr" defTabSz="1289050">
            <a:lnSpc>
              <a:spcPct val="90000"/>
            </a:lnSpc>
            <a:spcBef>
              <a:spcPct val="0"/>
            </a:spcBef>
            <a:spcAft>
              <a:spcPct val="35000"/>
            </a:spcAft>
          </a:pPr>
          <a:r>
            <a:rPr lang="en-US" sz="2900" kern="1200" dirty="0" smtClean="0"/>
            <a:t>Eco-Systems</a:t>
          </a:r>
          <a:endParaRPr lang="en-US" sz="2900" kern="1200" dirty="0"/>
        </a:p>
      </dsp:txBody>
      <dsp:txXfrm>
        <a:off x="71483" y="1604901"/>
        <a:ext cx="3277460" cy="1316160"/>
      </dsp:txXfrm>
    </dsp:sp>
    <dsp:sp modelId="{13043676-FA06-4FCB-A7DD-E9D5551CA4EC}">
      <dsp:nvSpPr>
        <dsp:cNvPr id="0" name=""/>
        <dsp:cNvSpPr/>
      </dsp:nvSpPr>
      <dsp:spPr>
        <a:xfrm rot="5400000">
          <a:off x="5241306" y="1389885"/>
          <a:ext cx="1166849" cy="48091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Faculty/Student Engagement</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Access to Private Financing</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Cultural Issues</a:t>
          </a:r>
          <a:endParaRPr lang="en-US" sz="2200" b="1" kern="1200" dirty="0"/>
        </a:p>
      </dsp:txBody>
      <dsp:txXfrm rot="-5400000">
        <a:off x="3420145" y="3268008"/>
        <a:ext cx="4752211" cy="1052927"/>
      </dsp:txXfrm>
    </dsp:sp>
    <dsp:sp modelId="{C28A3E0F-25D5-4D5F-86A0-BD3D823112A9}">
      <dsp:nvSpPr>
        <dsp:cNvPr id="0" name=""/>
        <dsp:cNvSpPr/>
      </dsp:nvSpPr>
      <dsp:spPr>
        <a:xfrm>
          <a:off x="282" y="3065190"/>
          <a:ext cx="341986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Entrepreneurship</a:t>
          </a:r>
          <a:endParaRPr lang="en-US" sz="2900" kern="1200" dirty="0"/>
        </a:p>
      </dsp:txBody>
      <dsp:txXfrm>
        <a:off x="71483" y="3136391"/>
        <a:ext cx="3277460"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CC0C-1C64-47A5-AFB3-1065A4FDB48F}">
      <dsp:nvSpPr>
        <dsp:cNvPr id="0" name=""/>
        <dsp:cNvSpPr/>
      </dsp:nvSpPr>
      <dsp:spPr>
        <a:xfrm rot="5400000">
          <a:off x="3863537" y="131659"/>
          <a:ext cx="2004549" cy="1743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Higher Education</a:t>
          </a:r>
          <a:endParaRPr lang="en-US" sz="1600" kern="1200" dirty="0"/>
        </a:p>
      </dsp:txBody>
      <dsp:txXfrm rot="-5400000">
        <a:off x="4265599" y="313740"/>
        <a:ext cx="1200424" cy="1379797"/>
      </dsp:txXfrm>
    </dsp:sp>
    <dsp:sp modelId="{9CF3A947-8018-4EBB-8B12-F8683BE449A7}">
      <dsp:nvSpPr>
        <dsp:cNvPr id="0" name=""/>
        <dsp:cNvSpPr/>
      </dsp:nvSpPr>
      <dsp:spPr>
        <a:xfrm>
          <a:off x="5790711" y="402273"/>
          <a:ext cx="2237077" cy="1202729"/>
        </a:xfrm>
        <a:prstGeom prst="rect">
          <a:avLst/>
        </a:prstGeom>
        <a:noFill/>
        <a:ln>
          <a:noFill/>
        </a:ln>
        <a:effectLst/>
      </dsp:spPr>
      <dsp:style>
        <a:lnRef idx="0">
          <a:scrgbClr r="0" g="0" b="0"/>
        </a:lnRef>
        <a:fillRef idx="0">
          <a:scrgbClr r="0" g="0" b="0"/>
        </a:fillRef>
        <a:effectRef idx="0">
          <a:scrgbClr r="0" g="0" b="0"/>
        </a:effectRef>
        <a:fontRef idx="minor"/>
      </dsp:style>
    </dsp:sp>
    <dsp:sp modelId="{B88C4F16-EA03-4E39-9DA9-C32E2BB3749B}">
      <dsp:nvSpPr>
        <dsp:cNvPr id="0" name=""/>
        <dsp:cNvSpPr/>
      </dsp:nvSpPr>
      <dsp:spPr>
        <a:xfrm rot="5400000">
          <a:off x="2011611" y="130295"/>
          <a:ext cx="2004549" cy="1743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Economic Development Agencies</a:t>
          </a:r>
          <a:endParaRPr lang="en-US" sz="1600" kern="1200" dirty="0"/>
        </a:p>
      </dsp:txBody>
      <dsp:txXfrm rot="-5400000">
        <a:off x="2413673" y="312376"/>
        <a:ext cx="1200424" cy="1379797"/>
      </dsp:txXfrm>
    </dsp:sp>
    <dsp:sp modelId="{0CAD1513-BBD6-4C89-BAE6-22542A26DAA4}">
      <dsp:nvSpPr>
        <dsp:cNvPr id="0" name=""/>
        <dsp:cNvSpPr/>
      </dsp:nvSpPr>
      <dsp:spPr>
        <a:xfrm rot="5400000">
          <a:off x="1009430" y="1860723"/>
          <a:ext cx="2004549" cy="1743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Startup America = Startup Companies</a:t>
          </a:r>
          <a:endParaRPr lang="en-US" sz="1600" kern="1200" dirty="0"/>
        </a:p>
      </dsp:txBody>
      <dsp:txXfrm rot="-5400000">
        <a:off x="1411492" y="2042804"/>
        <a:ext cx="1200424" cy="1379797"/>
      </dsp:txXfrm>
    </dsp:sp>
    <dsp:sp modelId="{B7EBB7D2-39D4-40ED-AD90-A6CB32EDFFA9}">
      <dsp:nvSpPr>
        <dsp:cNvPr id="0" name=""/>
        <dsp:cNvSpPr/>
      </dsp:nvSpPr>
      <dsp:spPr>
        <a:xfrm>
          <a:off x="811410" y="2103735"/>
          <a:ext cx="2164913" cy="1202729"/>
        </a:xfrm>
        <a:prstGeom prst="rect">
          <a:avLst/>
        </a:prstGeom>
        <a:noFill/>
        <a:ln>
          <a:noFill/>
        </a:ln>
        <a:effectLst/>
      </dsp:spPr>
      <dsp:style>
        <a:lnRef idx="0">
          <a:scrgbClr r="0" g="0" b="0"/>
        </a:lnRef>
        <a:fillRef idx="0">
          <a:scrgbClr r="0" g="0" b="0"/>
        </a:fillRef>
        <a:effectRef idx="0">
          <a:scrgbClr r="0" g="0" b="0"/>
        </a:effectRef>
        <a:fontRef idx="minor"/>
      </dsp:style>
    </dsp:sp>
    <dsp:sp modelId="{173D533F-162A-4308-A5A9-7F90EEFF386A}">
      <dsp:nvSpPr>
        <dsp:cNvPr id="0" name=""/>
        <dsp:cNvSpPr/>
      </dsp:nvSpPr>
      <dsp:spPr>
        <a:xfrm rot="5400000">
          <a:off x="4801667" y="1833120"/>
          <a:ext cx="2004549" cy="1743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Accelerators &amp; Incubators</a:t>
          </a:r>
          <a:endParaRPr lang="en-US" sz="1700" kern="1200" dirty="0"/>
        </a:p>
      </dsp:txBody>
      <dsp:txXfrm rot="-5400000">
        <a:off x="5203729" y="2015201"/>
        <a:ext cx="1200424" cy="1379797"/>
      </dsp:txXfrm>
    </dsp:sp>
    <dsp:sp modelId="{46037134-46B2-47ED-B4C5-E77178586004}">
      <dsp:nvSpPr>
        <dsp:cNvPr id="0" name=""/>
        <dsp:cNvSpPr/>
      </dsp:nvSpPr>
      <dsp:spPr>
        <a:xfrm rot="5400000">
          <a:off x="3863537" y="3534582"/>
          <a:ext cx="2004549" cy="1743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Large Companies</a:t>
          </a:r>
          <a:endParaRPr lang="en-US" sz="1600" kern="1200" dirty="0"/>
        </a:p>
      </dsp:txBody>
      <dsp:txXfrm rot="-5400000">
        <a:off x="4265599" y="3716663"/>
        <a:ext cx="1200424" cy="1379797"/>
      </dsp:txXfrm>
    </dsp:sp>
    <dsp:sp modelId="{5A0E64F2-0F26-4901-AB6B-A564B70EAAE2}">
      <dsp:nvSpPr>
        <dsp:cNvPr id="0" name=""/>
        <dsp:cNvSpPr/>
      </dsp:nvSpPr>
      <dsp:spPr>
        <a:xfrm>
          <a:off x="5790711" y="3805196"/>
          <a:ext cx="2237077" cy="1202729"/>
        </a:xfrm>
        <a:prstGeom prst="rect">
          <a:avLst/>
        </a:prstGeom>
        <a:noFill/>
        <a:ln>
          <a:noFill/>
        </a:ln>
        <a:effectLst/>
      </dsp:spPr>
      <dsp:style>
        <a:lnRef idx="0">
          <a:scrgbClr r="0" g="0" b="0"/>
        </a:lnRef>
        <a:fillRef idx="0">
          <a:scrgbClr r="0" g="0" b="0"/>
        </a:fillRef>
        <a:effectRef idx="0">
          <a:scrgbClr r="0" g="0" b="0"/>
        </a:effectRef>
        <a:fontRef idx="minor"/>
      </dsp:style>
    </dsp:sp>
    <dsp:sp modelId="{EAA89848-8E6A-4760-BDD3-6A00E6111208}">
      <dsp:nvSpPr>
        <dsp:cNvPr id="0" name=""/>
        <dsp:cNvSpPr/>
      </dsp:nvSpPr>
      <dsp:spPr>
        <a:xfrm rot="5400000">
          <a:off x="1980063" y="3534582"/>
          <a:ext cx="2004549" cy="17439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Federal Agencies &amp; Labs</a:t>
          </a:r>
          <a:endParaRPr lang="en-US" sz="1600" kern="1200" dirty="0"/>
        </a:p>
      </dsp:txBody>
      <dsp:txXfrm rot="-5400000">
        <a:off x="2382125" y="3716663"/>
        <a:ext cx="1200424" cy="13797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3360" tIns="46680" rIns="93360" bIns="4668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8F758782-EC3D-4B92-8AB1-27C9A2576D26}" type="datetimeFigureOut">
              <a:rPr lang="en-US"/>
              <a:pPr>
                <a:defRPr/>
              </a:pPr>
              <a:t>10/6/2015</a:t>
            </a:fld>
            <a:endParaRPr lang="en-US" dirty="0"/>
          </a:p>
        </p:txBody>
      </p:sp>
      <p:sp>
        <p:nvSpPr>
          <p:cNvPr id="4" name="Footer Placeholder 3"/>
          <p:cNvSpPr>
            <a:spLocks noGrp="1"/>
          </p:cNvSpPr>
          <p:nvPr>
            <p:ph type="ftr" sz="quarter" idx="2"/>
          </p:nvPr>
        </p:nvSpPr>
        <p:spPr>
          <a:xfrm>
            <a:off x="0" y="8845550"/>
            <a:ext cx="3044825" cy="465138"/>
          </a:xfrm>
          <a:prstGeom prst="rect">
            <a:avLst/>
          </a:prstGeom>
        </p:spPr>
        <p:txBody>
          <a:bodyPr vert="horz" lIns="93360" tIns="46680" rIns="93360" bIns="4668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wrap="square" lIns="93360" tIns="46680" rIns="93360" bIns="46680" numCol="1" anchor="b" anchorCtr="0" compatLnSpc="1">
            <a:prstTxWarp prst="textNoShape">
              <a:avLst/>
            </a:prstTxWarp>
          </a:bodyPr>
          <a:lstStyle>
            <a:lvl1pPr algn="r">
              <a:defRPr sz="1200">
                <a:latin typeface="Calibri" panose="020F0502020204030204" pitchFamily="34" charset="0"/>
              </a:defRPr>
            </a:lvl1pPr>
          </a:lstStyle>
          <a:p>
            <a:fld id="{5BC15376-13E2-490F-AFAF-339F1FFA41A8}" type="slidenum">
              <a:rPr lang="en-US" altLang="en-US"/>
              <a:pPr/>
              <a:t>‹#›</a:t>
            </a:fld>
            <a:endParaRPr lang="en-US" altLang="en-US"/>
          </a:p>
        </p:txBody>
      </p:sp>
    </p:spTree>
    <p:extLst>
      <p:ext uri="{BB962C8B-B14F-4D97-AF65-F5344CB8AC3E}">
        <p14:creationId xmlns:p14="http://schemas.microsoft.com/office/powerpoint/2010/main" val="1309999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3360" tIns="46680" rIns="93360" bIns="4668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AC232060-A781-44A6-BCE4-7DE51A2809CD}" type="datetimeFigureOut">
              <a:rPr lang="en-US"/>
              <a:pPr>
                <a:defRPr/>
              </a:pPr>
              <a:t>10/6/2015</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dirty="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3360" tIns="46680" rIns="93360" bIns="466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3044825" cy="465138"/>
          </a:xfrm>
          <a:prstGeom prst="rect">
            <a:avLst/>
          </a:prstGeom>
        </p:spPr>
        <p:txBody>
          <a:bodyPr vert="horz" lIns="93360" tIns="46680" rIns="93360" bIns="4668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wrap="square" lIns="93360" tIns="46680" rIns="93360" bIns="46680" numCol="1" anchor="b" anchorCtr="0" compatLnSpc="1">
            <a:prstTxWarp prst="textNoShape">
              <a:avLst/>
            </a:prstTxWarp>
          </a:bodyPr>
          <a:lstStyle>
            <a:lvl1pPr algn="r">
              <a:defRPr sz="1200">
                <a:latin typeface="Calibri" panose="020F0502020204030204" pitchFamily="34" charset="0"/>
              </a:defRPr>
            </a:lvl1pPr>
          </a:lstStyle>
          <a:p>
            <a:fld id="{5B91D3B9-20F3-4107-A1D4-F806990FCAE2}" type="slidenum">
              <a:rPr lang="en-US" altLang="en-US"/>
              <a:pPr/>
              <a:t>‹#›</a:t>
            </a:fld>
            <a:endParaRPr lang="en-US" altLang="en-US"/>
          </a:p>
        </p:txBody>
      </p:sp>
    </p:spTree>
    <p:extLst>
      <p:ext uri="{BB962C8B-B14F-4D97-AF65-F5344CB8AC3E}">
        <p14:creationId xmlns:p14="http://schemas.microsoft.com/office/powerpoint/2010/main" val="1729523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pa.gov/compliance/ej/plan-ej/index.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643F54F-77C1-4FEF-A04E-03E3CB63056D}" type="slidenum">
              <a:rPr lang="en-US" altLang="en-US"/>
              <a:pPr/>
              <a:t>1</a:t>
            </a:fld>
            <a:endParaRPr lang="en-US" altLang="en-US"/>
          </a:p>
        </p:txBody>
      </p:sp>
    </p:spTree>
    <p:extLst>
      <p:ext uri="{BB962C8B-B14F-4D97-AF65-F5344CB8AC3E}">
        <p14:creationId xmlns:p14="http://schemas.microsoft.com/office/powerpoint/2010/main" val="314550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program (http://www.eda.gov/challenges/MakeItInAmerica/) really takes the place of the Regional Innovations Clusters and the Innovations Job Accelerator. Take out the slides on RICs because the OIE and EDA is going to undergo some major changes after the new Assistant Secretary is announced (hopefully) in late January. This program and the Investing in Manufacturing Communities Program (IMCP) both do a lot of regional cluster work just under a different name.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6FDA6CA-FC9C-4200-8403-E77DDAEC53C0}"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02231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IMCP Participating Agencies (Either through Phase One or Phase Two) </a:t>
            </a:r>
            <a:endParaRPr lang="en-US" altLang="en-US" smtClean="0"/>
          </a:p>
          <a:p>
            <a:pPr>
              <a:spcBef>
                <a:spcPct val="0"/>
              </a:spcBef>
            </a:pPr>
            <a:r>
              <a:rPr lang="en-US" altLang="en-US" smtClean="0"/>
              <a:t>Department of Agriculture</a:t>
            </a:r>
          </a:p>
          <a:p>
            <a:pPr>
              <a:spcBef>
                <a:spcPct val="0"/>
              </a:spcBef>
            </a:pPr>
            <a:r>
              <a:rPr lang="en-US" altLang="en-US" smtClean="0"/>
              <a:t>Department of Commerce, Economic Development Administration</a:t>
            </a:r>
          </a:p>
          <a:p>
            <a:pPr>
              <a:spcBef>
                <a:spcPct val="0"/>
              </a:spcBef>
            </a:pPr>
            <a:r>
              <a:rPr lang="en-US" altLang="en-US" smtClean="0"/>
              <a:t>Department of Defense</a:t>
            </a:r>
          </a:p>
          <a:p>
            <a:pPr>
              <a:spcBef>
                <a:spcPct val="0"/>
              </a:spcBef>
            </a:pPr>
            <a:r>
              <a:rPr lang="en-US" altLang="en-US" smtClean="0"/>
              <a:t>Department of Education</a:t>
            </a:r>
          </a:p>
          <a:p>
            <a:pPr>
              <a:spcBef>
                <a:spcPct val="0"/>
              </a:spcBef>
            </a:pPr>
            <a:r>
              <a:rPr lang="en-US" altLang="en-US" smtClean="0"/>
              <a:t>Department of Energy</a:t>
            </a:r>
          </a:p>
          <a:p>
            <a:pPr>
              <a:spcBef>
                <a:spcPct val="0"/>
              </a:spcBef>
            </a:pPr>
            <a:r>
              <a:rPr lang="en-US" altLang="en-US" smtClean="0"/>
              <a:t>Department of Housing and Urban Development </a:t>
            </a:r>
          </a:p>
          <a:p>
            <a:pPr>
              <a:spcBef>
                <a:spcPct val="0"/>
              </a:spcBef>
            </a:pPr>
            <a:r>
              <a:rPr lang="en-US" altLang="en-US" smtClean="0"/>
              <a:t>Department of Labor, Employment and Training Administration</a:t>
            </a:r>
          </a:p>
          <a:p>
            <a:pPr>
              <a:spcBef>
                <a:spcPct val="0"/>
              </a:spcBef>
            </a:pPr>
            <a:r>
              <a:rPr lang="en-US" altLang="en-US" smtClean="0"/>
              <a:t>Department of Transportation</a:t>
            </a:r>
          </a:p>
          <a:p>
            <a:pPr>
              <a:spcBef>
                <a:spcPct val="0"/>
              </a:spcBef>
            </a:pPr>
            <a:r>
              <a:rPr lang="en-US" altLang="en-US" smtClean="0"/>
              <a:t>Appalachian Regional Commission </a:t>
            </a:r>
          </a:p>
          <a:p>
            <a:pPr>
              <a:spcBef>
                <a:spcPct val="0"/>
              </a:spcBef>
            </a:pPr>
            <a:r>
              <a:rPr lang="en-US" altLang="en-US" smtClean="0"/>
              <a:t>Delta Regional Authority </a:t>
            </a:r>
          </a:p>
          <a:p>
            <a:pPr>
              <a:spcBef>
                <a:spcPct val="0"/>
              </a:spcBef>
            </a:pPr>
            <a:r>
              <a:rPr lang="en-US" altLang="en-US" smtClean="0"/>
              <a:t>Environmental Protection Agency</a:t>
            </a:r>
          </a:p>
          <a:p>
            <a:pPr>
              <a:spcBef>
                <a:spcPct val="0"/>
              </a:spcBef>
            </a:pPr>
            <a:r>
              <a:rPr lang="en-US" altLang="en-US" smtClean="0"/>
              <a:t>National Science Foundation </a:t>
            </a:r>
          </a:p>
          <a:p>
            <a:pPr>
              <a:spcBef>
                <a:spcPct val="0"/>
              </a:spcBef>
            </a:pPr>
            <a:r>
              <a:rPr lang="en-US" altLang="en-US" smtClean="0"/>
              <a:t>Small Business Administration</a:t>
            </a:r>
          </a:p>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4798178-F15B-4B06-841A-FA4CF80FC21A}"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94199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SBIR/STTR REAUTHORIZED for a period of 6 years, ending September 30, 2017. This was all done under the National Defense Authorization Act of 2012 (NDAA) HR.1540. December 2011.   </a:t>
            </a:r>
          </a:p>
          <a:p>
            <a:pPr>
              <a:spcBef>
                <a:spcPct val="0"/>
              </a:spcBef>
            </a:pPr>
            <a:endParaRPr lang="en-US" altLang="en-US" smtClean="0"/>
          </a:p>
          <a:p>
            <a:pPr>
              <a:spcBef>
                <a:spcPct val="0"/>
              </a:spcBef>
            </a:pPr>
            <a:r>
              <a:rPr lang="en-US" altLang="en-US" smtClean="0"/>
              <a:t>FY-13 SBIR/STTR programs had about $82B in sequester cuts and FY-14 is estimated to be about $109B. This is not great news but could change and the program will be in tact through 2017 guaranteed.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E9BB1AB-3D6A-4576-932A-7074B59CDD85}" type="slidenum">
              <a:rPr lang="en-US" altLang="en-US">
                <a:solidFill>
                  <a:srgbClr val="000000"/>
                </a:solidFill>
                <a:latin typeface="Calibri" panose="020F0502020204030204" pitchFamily="34" charset="0"/>
              </a:rPr>
              <a:pPr/>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2652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RD</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0A3CD25-9FBE-4ED2-83B8-03BAB5D2170F}"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94681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RD</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8433339-7315-46C2-A3D5-444C90F1DB5D}"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81989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RD</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353DAD9-3C8F-4ED5-9E8F-7D994627819B}"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54684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Identify what DOE/DOL  is doing along the lines of workforce/economic/ and community development (energy related program highlights)</a:t>
            </a:r>
          </a:p>
        </p:txBody>
      </p:sp>
      <p:sp>
        <p:nvSpPr>
          <p:cNvPr id="68612" name="Slide Number Placeholder 3"/>
          <p:cNvSpPr txBox="1">
            <a:spLocks noGrp="1"/>
          </p:cNvSpPr>
          <p:nvPr/>
        </p:nvSpPr>
        <p:spPr bwMode="auto">
          <a:xfrm>
            <a:off x="3981450" y="8847138"/>
            <a:ext cx="30448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D106ABE-B2D6-4EFD-92CD-08C8EEB88D1E}" type="slidenum">
              <a:rPr lang="en-US" altLang="en-US" sz="1200">
                <a:latin typeface="Calibri" panose="020F0502020204030204" pitchFamily="34" charset="0"/>
              </a:rPr>
              <a:pPr algn="r"/>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5582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1% increase in FY13 proposed; The Volunteer Generation Fund and the Nonprofit Capacity Building Fund have been deemed low priority and eliminated. Most CNS programs are partnerships...Social Innovation Fund makes grants to large non-profits like United Way…IHEs may apply for sub-awards.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1A26204-8D44-4BD9-BAF4-264091983065}" type="slidenum">
              <a:rPr lang="en-US" altLang="en-US">
                <a:solidFill>
                  <a:srgbClr val="000000"/>
                </a:solidFill>
                <a:latin typeface="Calibri" panose="020F0502020204030204" pitchFamily="34" charset="0"/>
              </a:rPr>
              <a:pPr/>
              <a:t>35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85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All programs are updated here 12/31.</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2E3989C-7A4D-4859-9413-9A6D3BA9577D}"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362579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 added NEH and NSF programs Digging Into Data (http://www.diggingintodata.org/) and Documenting Endangered Languages (http://www.neh.gov/grants/preservation/documenting-endangered-languages)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5C61219-C668-47EC-BA76-D278CA3BCD53}"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42311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7E8105C-8F18-466D-94F6-A853D4E481F9}" type="slidenum">
              <a:rPr lang="en-US" altLang="en-US"/>
              <a:pPr/>
              <a:t>2</a:t>
            </a:fld>
            <a:endParaRPr lang="en-US" altLang="en-US"/>
          </a:p>
        </p:txBody>
      </p:sp>
    </p:spTree>
    <p:extLst>
      <p:ext uri="{BB962C8B-B14F-4D97-AF65-F5344CB8AC3E}">
        <p14:creationId xmlns:p14="http://schemas.microsoft.com/office/powerpoint/2010/main" val="60374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There have been three rounds of Digging into Data so far – 2014 challenge not released yet. Let’s Talk About It may take on a new topic in 2014 (previous were Civil War and Muslim Journeys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765D445-CAE0-4E79-B9AB-563CB8AD60EC}"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2955709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8C84192-798B-4048-AF47-C2992D41AEDE}" type="slidenum">
              <a:rPr lang="en-US" altLang="en-US">
                <a:solidFill>
                  <a:srgbClr val="000000"/>
                </a:solidFill>
                <a:latin typeface="Calibri" panose="020F0502020204030204" pitchFamily="34" charset="0"/>
              </a:rPr>
              <a:pPr/>
              <a:t>41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6564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Working group still in full effect. Here is the FY 14 plan: </a:t>
            </a:r>
            <a:r>
              <a:rPr lang="en-US" altLang="en-US" smtClean="0">
                <a:hlinkClick r:id="rId3"/>
              </a:rPr>
              <a:t>Plan EJ 2014</a:t>
            </a:r>
            <a:r>
              <a:rPr lang="en-US" altLang="en-US" smtClean="0"/>
              <a:t>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1B26D25-F7D9-41C0-BD44-AF41216CAEFE}"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3901916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68182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58224BF-F8E2-4D9B-B065-758D189DFAF2}"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14872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CDFE44F-729C-43AC-8387-89D09E64275B}"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29874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fontAlgn="auto">
              <a:spcBef>
                <a:spcPts val="0"/>
              </a:spcBef>
              <a:spcAft>
                <a:spcPts val="0"/>
              </a:spcAft>
              <a:buFont typeface="Arial" pitchFamily="34" charset="0"/>
              <a:buChar char="•"/>
              <a:defRPr/>
            </a:pPr>
            <a:endParaRPr lang="en-US" dirty="0" smtClean="0">
              <a:latin typeface="Times New Roman" pitchFamily="18" charset="0"/>
              <a:cs typeface="Times New Roman" pitchFamily="18"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E9BFB6A-2055-4D78-8AD3-7BD6BE715B4E}" type="slidenum">
              <a:rPr lang="en-US" altLang="en-US">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5320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Link to the IMCP details: http://www.eda.gov/news/pressreleases/2013/09/25/american_manufacturing.htm </a:t>
            </a:r>
          </a:p>
          <a:p>
            <a:pPr>
              <a:spcBef>
                <a:spcPct val="0"/>
              </a:spcBef>
            </a:pPr>
            <a:r>
              <a:rPr lang="en-US" altLang="en-US" smtClean="0"/>
              <a:t>This is new brain child that took the place of the Jobs and Innovation Accelerator Challenge</a:t>
            </a:r>
          </a:p>
          <a:p>
            <a:pPr>
              <a:spcBef>
                <a:spcPct val="0"/>
              </a:spcBef>
            </a:pPr>
            <a:endParaRPr lang="en-US" altLang="en-US" smtClean="0"/>
          </a:p>
          <a:p>
            <a:pPr>
              <a:spcBef>
                <a:spcPct val="0"/>
              </a:spcBef>
            </a:pPr>
            <a:r>
              <a:rPr lang="en-US" altLang="en-US" smtClean="0"/>
              <a:t>Make it In America Challenge: The overall objective of the Make it in America Challenge is to make it more attractive for businesses to build, continue, or expand their operations in the United States. $20.5 million in Make it in America funding comes from the Department of Commerce's Economic Development Administration, the Department of Labor's Employment and Training Administration, and the Delta Regional Authority.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2AD69AF-B098-4BC5-B278-B26A7268C9AB}"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46592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anose="020B0600070205080204" pitchFamily="34" charset="-128"/>
              </a:rPr>
              <a:t/>
            </a:r>
            <a:br>
              <a:rPr lang="en-US" altLang="en-US" smtClean="0">
                <a:ea typeface="ＭＳ Ｐゴシック" panose="020B0600070205080204" pitchFamily="34" charset="-128"/>
              </a:rPr>
            </a:br>
            <a:endParaRPr lang="en-US" altLang="en-US" smtClean="0">
              <a:solidFill>
                <a:schemeClr val="bg1"/>
              </a:solidFill>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7A75365-9F04-4FFE-B11C-C83438ED7AAC}" type="slidenum">
              <a:rPr lang="en-US" altLang="en-US">
                <a:solidFill>
                  <a:srgbClr val="000000"/>
                </a:solidFill>
                <a:latin typeface="Calibri" panose="020F0502020204030204" pitchFamily="34" charset="0"/>
              </a:rPr>
              <a:pPr/>
              <a:t>16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825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government is now funding these types of things through Make it in America grants provided by The Hollings Manufacturing Extension Partnership (MEP) ($3.75 million in FY 13); $20.5 million in Make it in America funding from the Department of Commerce's Economic Development Administration, the Department of Labor's Employment and Training Administration, and the Delta Regional Authority. The overall objective of the Make it in America Challenge is to make it more attractive for businesses to build, continue, or expand their operations in the United States.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63779D8-94E4-4AFE-B0A7-35F2008E10CF}"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32380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All confirmed off of EDA/DOC website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3970D24-460C-4C4B-9F95-0D57E5D0B0E1}"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3721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ln>
            <a:noFill/>
          </a:ln>
        </p:spPr>
        <p:txBody>
          <a:bodyPr lIns="45720" tIns="0" rIns="45720" bIns="0" anchor="b">
            <a:scene3d>
              <a:camera prst="orthographicFront"/>
              <a:lightRig rig="soft" dir="t">
                <a:rot lat="0" lon="0" rev="17220000"/>
              </a:lightRig>
            </a:scene3d>
          </a:bodyPr>
          <a:lstStyle>
            <a:lvl1pPr>
              <a:defRPr sz="4800" b="1" cap="all" baseline="0">
                <a:ln w="6350">
                  <a:noFill/>
                </a:ln>
                <a:solidFill>
                  <a:schemeClr val="accent1"/>
                </a:soli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156E651-F313-4DD8-B706-D2415F31E5F1}" type="slidenum">
              <a:rPr lang="en-US" altLang="en-US"/>
              <a:pPr/>
              <a:t>‹#›</a:t>
            </a:fld>
            <a:endParaRPr lang="en-US" altLang="en-US"/>
          </a:p>
        </p:txBody>
      </p:sp>
    </p:spTree>
    <p:extLst>
      <p:ext uri="{BB962C8B-B14F-4D97-AF65-F5344CB8AC3E}">
        <p14:creationId xmlns:p14="http://schemas.microsoft.com/office/powerpoint/2010/main" val="394969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hade val="50000"/>
                  </a:schemeClr>
                </a:solidFill>
              </a:defRPr>
            </a:lvl1pPr>
          </a:lstStyle>
          <a:p>
            <a:pPr>
              <a:defRPr/>
            </a:pPr>
            <a:r>
              <a:rPr lang="en-US"/>
              <a:t>© AASCU/GRC, 2011</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7E0753-06EF-482C-8C25-99C6FF973362}" type="slidenum">
              <a:rPr lang="en-US" altLang="en-US"/>
              <a:pPr/>
              <a:t>‹#›</a:t>
            </a:fld>
            <a:endParaRPr lang="en-US" altLang="en-US"/>
          </a:p>
        </p:txBody>
      </p:sp>
    </p:spTree>
    <p:extLst>
      <p:ext uri="{BB962C8B-B14F-4D97-AF65-F5344CB8AC3E}">
        <p14:creationId xmlns:p14="http://schemas.microsoft.com/office/powerpoint/2010/main" val="78255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hade val="50000"/>
                  </a:schemeClr>
                </a:solidFill>
              </a:defRPr>
            </a:lvl1pPr>
          </a:lstStyle>
          <a:p>
            <a:pPr>
              <a:defRPr/>
            </a:pPr>
            <a:r>
              <a:rPr lang="en-US"/>
              <a:t>© AASCU/GRC, 2011</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74009E-9AE4-4969-AF08-E8508D052BE3}" type="slidenum">
              <a:rPr lang="en-US" altLang="en-US"/>
              <a:pPr/>
              <a:t>‹#›</a:t>
            </a:fld>
            <a:endParaRPr lang="en-US" altLang="en-US"/>
          </a:p>
        </p:txBody>
      </p:sp>
    </p:spTree>
    <p:extLst>
      <p:ext uri="{BB962C8B-B14F-4D97-AF65-F5344CB8AC3E}">
        <p14:creationId xmlns:p14="http://schemas.microsoft.com/office/powerpoint/2010/main" val="8715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708525"/>
          </a:xfrm>
        </p:spPr>
        <p:txBody>
          <a:bodyPr>
            <a:normAutofit/>
          </a:bodyPr>
          <a:lstStyle/>
          <a:p>
            <a:pPr lvl="0"/>
            <a:r>
              <a:rPr lang="en-US" noProof="0" smtClean="0"/>
              <a:t>Click icon to add chart</a:t>
            </a:r>
            <a:endParaRPr lang="en-US" noProof="0"/>
          </a:p>
        </p:txBody>
      </p:sp>
      <p:sp>
        <p:nvSpPr>
          <p:cNvPr id="4" name="Text Placeholder 3"/>
          <p:cNvSpPr>
            <a:spLocks noGrp="1"/>
          </p:cNvSpPr>
          <p:nvPr>
            <p:ph type="body" sz="half" idx="2"/>
          </p:nvPr>
        </p:nvSpPr>
        <p:spPr>
          <a:xfrm>
            <a:off x="4648200" y="1600200"/>
            <a:ext cx="4038600"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smtClean="0">
                <a:solidFill>
                  <a:prstClr val="black">
                    <a:shade val="50000"/>
                  </a:prstClr>
                </a:solidFill>
              </a:defRPr>
            </a:lvl1pPr>
          </a:lstStyle>
          <a:p>
            <a:pPr>
              <a:defRPr/>
            </a:pPr>
            <a:r>
              <a:rPr lang="en-US"/>
              <a:t>© AASCU/GRC, 2011</a:t>
            </a:r>
            <a:endParaRPr lang="en-US"/>
          </a:p>
        </p:txBody>
      </p:sp>
      <p:sp>
        <p:nvSpPr>
          <p:cNvPr id="6" name="Footer Placeholder 2"/>
          <p:cNvSpPr>
            <a:spLocks noGrp="1"/>
          </p:cNvSpPr>
          <p:nvPr>
            <p:ph type="ftr" sz="quarter" idx="11"/>
          </p:nvPr>
        </p:nvSpPr>
        <p:spPr/>
        <p:txBody>
          <a:bodyPr/>
          <a:lstStyle>
            <a:lvl1pPr>
              <a:defRPr>
                <a:solidFill>
                  <a:prstClr val="black">
                    <a:shade val="50000"/>
                  </a:prstClr>
                </a:solidFill>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835DC0B8-FAAF-4AD6-9A2E-339C821DB078}" type="slidenum">
              <a:rPr lang="en-US" altLang="en-US"/>
              <a:pPr/>
              <a:t>‹#›</a:t>
            </a:fld>
            <a:endParaRPr lang="en-US" altLang="en-US"/>
          </a:p>
        </p:txBody>
      </p:sp>
    </p:spTree>
    <p:extLst>
      <p:ext uri="{BB962C8B-B14F-4D97-AF65-F5344CB8AC3E}">
        <p14:creationId xmlns:p14="http://schemas.microsoft.com/office/powerpoint/2010/main" val="327261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AF47E6E-F85B-41F1-BD47-C960641D90BE}" type="slidenum">
              <a:rPr lang="en-US" altLang="en-US"/>
              <a:pPr/>
              <a:t>‹#›</a:t>
            </a:fld>
            <a:endParaRPr lang="en-US" altLang="en-US"/>
          </a:p>
        </p:txBody>
      </p:sp>
    </p:spTree>
    <p:extLst>
      <p:ext uri="{BB962C8B-B14F-4D97-AF65-F5344CB8AC3E}">
        <p14:creationId xmlns:p14="http://schemas.microsoft.com/office/powerpoint/2010/main" val="345682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E121205-03C4-4B82-ACF6-A2D6F65BDDEE}" type="slidenum">
              <a:rPr lang="en-US" altLang="en-US"/>
              <a:pPr/>
              <a:t>‹#›</a:t>
            </a:fld>
            <a:endParaRPr lang="en-US" altLang="en-US"/>
          </a:p>
        </p:txBody>
      </p:sp>
    </p:spTree>
    <p:extLst>
      <p:ext uri="{BB962C8B-B14F-4D97-AF65-F5344CB8AC3E}">
        <p14:creationId xmlns:p14="http://schemas.microsoft.com/office/powerpoint/2010/main" val="7043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4572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mtClean="0"/>
            </a:lvl1pPr>
          </a:lstStyle>
          <a:p>
            <a:pPr>
              <a:defRPr/>
            </a:pPr>
            <a:r>
              <a:rPr lang="en-US"/>
              <a:t>© AASCU/GRC, 2011</a:t>
            </a: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282F4FC-86BB-4CD1-B19F-6D74FC4997FA}" type="slidenum">
              <a:rPr lang="en-US" altLang="en-US"/>
              <a:pPr/>
              <a:t>‹#›</a:t>
            </a:fld>
            <a:endParaRPr lang="en-US" altLang="en-US"/>
          </a:p>
        </p:txBody>
      </p:sp>
    </p:spTree>
    <p:extLst>
      <p:ext uri="{BB962C8B-B14F-4D97-AF65-F5344CB8AC3E}">
        <p14:creationId xmlns:p14="http://schemas.microsoft.com/office/powerpoint/2010/main" val="341277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E86E1426-38BC-40BD-A8B7-1D106B3CD072}" type="slidenum">
              <a:rPr lang="en-US" altLang="en-US"/>
              <a:pPr/>
              <a:t>‹#›</a:t>
            </a:fld>
            <a:endParaRPr lang="en-US" altLang="en-US"/>
          </a:p>
        </p:txBody>
      </p:sp>
    </p:spTree>
    <p:extLst>
      <p:ext uri="{BB962C8B-B14F-4D97-AF65-F5344CB8AC3E}">
        <p14:creationId xmlns:p14="http://schemas.microsoft.com/office/powerpoint/2010/main" val="388775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01D5163-9079-4D02-9E62-FD2F33DFBE65}" type="slidenum">
              <a:rPr lang="en-US" altLang="en-US"/>
              <a:pPr/>
              <a:t>‹#›</a:t>
            </a:fld>
            <a:endParaRPr lang="en-US" altLang="en-US"/>
          </a:p>
        </p:txBody>
      </p:sp>
    </p:spTree>
    <p:extLst>
      <p:ext uri="{BB962C8B-B14F-4D97-AF65-F5344CB8AC3E}">
        <p14:creationId xmlns:p14="http://schemas.microsoft.com/office/powerpoint/2010/main" val="278784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EAA99820-B715-4B1D-B596-EE8B5D19EF8A}" type="slidenum">
              <a:rPr lang="en-US" altLang="en-US"/>
              <a:pPr/>
              <a:t>‹#›</a:t>
            </a:fld>
            <a:endParaRPr lang="en-US" altLang="en-US"/>
          </a:p>
        </p:txBody>
      </p:sp>
    </p:spTree>
    <p:extLst>
      <p:ext uri="{BB962C8B-B14F-4D97-AF65-F5344CB8AC3E}">
        <p14:creationId xmlns:p14="http://schemas.microsoft.com/office/powerpoint/2010/main" val="378200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2A615E19-0337-4957-881A-06E2C900E66D}" type="slidenum">
              <a:rPr lang="en-US" altLang="en-US"/>
              <a:pPr/>
              <a:t>‹#›</a:t>
            </a:fld>
            <a:endParaRPr lang="en-US" altLang="en-US"/>
          </a:p>
        </p:txBody>
      </p:sp>
    </p:spTree>
    <p:extLst>
      <p:ext uri="{BB962C8B-B14F-4D97-AF65-F5344CB8AC3E}">
        <p14:creationId xmlns:p14="http://schemas.microsoft.com/office/powerpoint/2010/main" val="311000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 AASCU/GRC, 2011</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31D43C7-1674-45E5-B3C9-81F6286CD434}" type="slidenum">
              <a:rPr lang="en-US" altLang="en-US"/>
              <a:pPr/>
              <a:t>‹#›</a:t>
            </a:fld>
            <a:endParaRPr lang="en-US" altLang="en-US"/>
          </a:p>
        </p:txBody>
      </p:sp>
    </p:spTree>
    <p:extLst>
      <p:ext uri="{BB962C8B-B14F-4D97-AF65-F5344CB8AC3E}">
        <p14:creationId xmlns:p14="http://schemas.microsoft.com/office/powerpoint/2010/main" val="365868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a:ln>
            <a:noFill/>
          </a:ln>
        </p:spPr>
        <p:txBody>
          <a:bodyPr vert="horz" anchor="ctr">
            <a:normAutofit/>
            <a:scene3d>
              <a:camera prst="orthographicFront"/>
              <a:lightRig rig="soft" dir="t">
                <a:rot lat="0" lon="0" rev="16800000"/>
              </a:lightRig>
            </a:scene3d>
            <a:sp3d prstMaterial="softEdge">
              <a:bevelT w="38100" h="3810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000" smtClean="0">
                <a:solidFill>
                  <a:srgbClr val="000000"/>
                </a:solidFill>
                <a:latin typeface="+mn-lt"/>
                <a:cs typeface="+mn-cs"/>
              </a:defRPr>
            </a:lvl1pPr>
          </a:lstStyle>
          <a:p>
            <a:pPr>
              <a:defRPr/>
            </a:pPr>
            <a:r>
              <a:rPr lang="en-US"/>
              <a:t>© AASCU/GRC, 2011</a:t>
            </a: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000000"/>
                </a:solidFill>
              </a:defRPr>
            </a:lvl1pPr>
          </a:lstStyle>
          <a:p>
            <a:fld id="{1BF9C3F5-7FEC-4E92-97B8-966E591E9B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5" r:id="rId4"/>
    <p:sldLayoutId id="2147483680" r:id="rId5"/>
    <p:sldLayoutId id="2147483681" r:id="rId6"/>
    <p:sldLayoutId id="2147483682" r:id="rId7"/>
    <p:sldLayoutId id="2147483683" r:id="rId8"/>
    <p:sldLayoutId id="2147483684" r:id="rId9"/>
    <p:sldLayoutId id="2147483686" r:id="rId10"/>
    <p:sldLayoutId id="2147483687" r:id="rId11"/>
    <p:sldLayoutId id="2147483688" r:id="rId12"/>
  </p:sldLayoutIdLst>
  <p:hf hdr="0" ftr="0" dt="0"/>
  <p:txStyles>
    <p:titleStyle>
      <a:lvl1pPr algn="ctr" rtl="0" fontAlgn="base">
        <a:spcBef>
          <a:spcPct val="0"/>
        </a:spcBef>
        <a:spcAft>
          <a:spcPct val="0"/>
        </a:spcAft>
        <a:defRPr sz="4100" b="1" kern="1200">
          <a:ln w="6350">
            <a:noFill/>
          </a:ln>
          <a:solidFill>
            <a:schemeClr val="accent1"/>
          </a:soli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accent1"/>
          </a:solidFill>
          <a:latin typeface="Arial" panose="020B0604020202020204" pitchFamily="34" charset="0"/>
        </a:defRPr>
      </a:lvl2pPr>
      <a:lvl3pPr algn="ctr" rtl="0" fontAlgn="base">
        <a:spcBef>
          <a:spcPct val="0"/>
        </a:spcBef>
        <a:spcAft>
          <a:spcPct val="0"/>
        </a:spcAft>
        <a:defRPr sz="4100" b="1">
          <a:solidFill>
            <a:schemeClr val="accent1"/>
          </a:solidFill>
          <a:latin typeface="Arial" panose="020B0604020202020204" pitchFamily="34" charset="0"/>
        </a:defRPr>
      </a:lvl3pPr>
      <a:lvl4pPr algn="ctr" rtl="0" fontAlgn="base">
        <a:spcBef>
          <a:spcPct val="0"/>
        </a:spcBef>
        <a:spcAft>
          <a:spcPct val="0"/>
        </a:spcAft>
        <a:defRPr sz="4100" b="1">
          <a:solidFill>
            <a:schemeClr val="accent1"/>
          </a:solidFill>
          <a:latin typeface="Arial" panose="020B0604020202020204" pitchFamily="34" charset="0"/>
        </a:defRPr>
      </a:lvl4pPr>
      <a:lvl5pPr algn="ctr" rtl="0" fontAlgn="base">
        <a:spcBef>
          <a:spcPct val="0"/>
        </a:spcBef>
        <a:spcAft>
          <a:spcPct val="0"/>
        </a:spcAft>
        <a:defRPr sz="4100" b="1">
          <a:solidFill>
            <a:schemeClr val="accent1"/>
          </a:solidFill>
          <a:latin typeface="Arial" panose="020B0604020202020204" pitchFamily="34" charset="0"/>
        </a:defRPr>
      </a:lvl5pPr>
      <a:lvl6pPr marL="457200" algn="ctr" rtl="0" fontAlgn="base">
        <a:spcBef>
          <a:spcPct val="0"/>
        </a:spcBef>
        <a:spcAft>
          <a:spcPct val="0"/>
        </a:spcAft>
        <a:defRPr sz="4100" b="1">
          <a:solidFill>
            <a:schemeClr val="accent1"/>
          </a:solidFill>
          <a:latin typeface="Arial" panose="020B0604020202020204" pitchFamily="34" charset="0"/>
        </a:defRPr>
      </a:lvl6pPr>
      <a:lvl7pPr marL="914400" algn="ctr" rtl="0" fontAlgn="base">
        <a:spcBef>
          <a:spcPct val="0"/>
        </a:spcBef>
        <a:spcAft>
          <a:spcPct val="0"/>
        </a:spcAft>
        <a:defRPr sz="4100" b="1">
          <a:solidFill>
            <a:schemeClr val="accent1"/>
          </a:solidFill>
          <a:latin typeface="Arial" panose="020B0604020202020204" pitchFamily="34" charset="0"/>
        </a:defRPr>
      </a:lvl7pPr>
      <a:lvl8pPr marL="1371600" algn="ctr" rtl="0" fontAlgn="base">
        <a:spcBef>
          <a:spcPct val="0"/>
        </a:spcBef>
        <a:spcAft>
          <a:spcPct val="0"/>
        </a:spcAft>
        <a:defRPr sz="4100" b="1">
          <a:solidFill>
            <a:schemeClr val="accent1"/>
          </a:solidFill>
          <a:latin typeface="Arial" panose="020B0604020202020204" pitchFamily="34" charset="0"/>
        </a:defRPr>
      </a:lvl8pPr>
      <a:lvl9pPr marL="1828800" algn="ctr" rtl="0" fontAlgn="base">
        <a:spcBef>
          <a:spcPct val="0"/>
        </a:spcBef>
        <a:spcAft>
          <a:spcPct val="0"/>
        </a:spcAft>
        <a:defRPr sz="4100" b="1">
          <a:solidFill>
            <a:schemeClr val="accent1"/>
          </a:solidFill>
          <a:latin typeface="Arial" panose="020B0604020202020204" pitchFamily="34" charset="0"/>
        </a:defRPr>
      </a:lvl9pPr>
    </p:titleStyle>
    <p:bodyStyle>
      <a:lvl1pPr marL="547688" indent="-411163" algn="l" rtl="0" fontAlgn="base">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quora.com/Energy/In-the-U-S-energy-system-what-can-the-government-do-to-best-enable-the-use-of-new-clean-energy-technologies" TargetMode="External"/><Relationship Id="rId2" Type="http://schemas.openxmlformats.org/officeDocument/2006/relationships/hyperlink" Target="http://www.quora.com/Technology-in-Education/In-the-U-S-education-system-what-can-the-government-do-to-best-enable-the-use-of-new-learning-technologie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quora.com/Medicine-Healthcare/In-the-U-S-healthcare-system-what-can-the-government-do-to-best-enable-the-use-of-new-health-information-technologi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ommerce.gov/IMC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da.gov/challenges/imc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bir.gov/solicita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uwosh.edu/home"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nsf.gov/funding/pgm_summ.jsp?pims_id=504804&amp;org=NSF&amp;sel_org=NSF&amp;from=fund" TargetMode="External"/><Relationship Id="rId2" Type="http://schemas.openxmlformats.org/officeDocument/2006/relationships/hyperlink" Target="http://www.nsf.gov/funding/pgm_summ.jsp?pims_id=504790&amp;org=NSF&amp;sel_org=NSF&amp;from=fund"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hyperlink" Target="http://www.nationalservice.gov/Default.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pa.gov/compliance/ej/plan-ej/index.html"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agnetmail1.net/link.cfm?r=1288252222&amp;sid=29253790&amp;m=3265159&amp;u=AASCU&amp;j=16248064&amp;s=https://www.federalregister.gov/articles/2013/12/26/2013-30465/uniform-administrative-requirements-cost-principles-and-audit-requirements-for-federal-awards#h-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spect="1" noChangeArrowheads="1" noTextEdit="1"/>
          </p:cNvSpPr>
          <p:nvPr/>
        </p:nvSpPr>
        <p:spPr bwMode="auto">
          <a:xfrm>
            <a:off x="990600" y="381000"/>
            <a:ext cx="685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696200"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smtClean="0"/>
              <a:t>Priorities  FY13-14</a:t>
            </a:r>
            <a:endParaRPr lang="en-US" sz="44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Rectangle 4"/>
          <p:cNvSpPr>
            <a:spLocks noChangeArrowheads="1"/>
          </p:cNvSpPr>
          <p:nvPr/>
        </p:nvSpPr>
        <p:spPr bwMode="auto">
          <a:xfrm>
            <a:off x="228600" y="6580188"/>
            <a:ext cx="1665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 AAASC/GRC,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3600" dirty="0"/>
              <a:t>Priorities  FY13-14</a:t>
            </a:r>
            <a:endParaRPr lang="en-US" sz="3100"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Rectangle 3"/>
          <p:cNvSpPr>
            <a:spLocks noChangeArrowheads="1"/>
          </p:cNvSpPr>
          <p:nvPr/>
        </p:nvSpPr>
        <p:spPr bwMode="auto">
          <a:xfrm>
            <a:off x="228600" y="6580188"/>
            <a:ext cx="1665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 AAASC/GRC,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8229600" cy="1143000"/>
          </a:xfrm>
        </p:spPr>
        <p:txBody>
          <a:bodyPr/>
          <a:lstStyle/>
          <a:p>
            <a:pPr fontAlgn="auto">
              <a:spcAft>
                <a:spcPts val="0"/>
              </a:spcAft>
              <a:defRPr/>
            </a:pPr>
            <a:r>
              <a:rPr lang="en-US" dirty="0" smtClean="0"/>
              <a:t>= Program Priorities</a:t>
            </a:r>
            <a:endParaRPr lang="en-US" dirty="0"/>
          </a:p>
        </p:txBody>
      </p:sp>
      <p:sp>
        <p:nvSpPr>
          <p:cNvPr id="3" name="Content Placeholder 2"/>
          <p:cNvSpPr>
            <a:spLocks noGrp="1"/>
          </p:cNvSpPr>
          <p:nvPr>
            <p:ph idx="1"/>
          </p:nvPr>
        </p:nvSpPr>
        <p:spPr>
          <a:xfrm>
            <a:off x="533400" y="1295400"/>
            <a:ext cx="8229600" cy="5562600"/>
          </a:xfrm>
        </p:spPr>
        <p:txBody>
          <a:bodyPr>
            <a:normAutofit/>
          </a:bodyPr>
          <a:lstStyle/>
          <a:p>
            <a:pPr marL="548640" indent="-411480" fontAlgn="auto">
              <a:spcAft>
                <a:spcPts val="0"/>
              </a:spcAft>
              <a:buClr>
                <a:schemeClr val="tx1">
                  <a:shade val="95000"/>
                </a:schemeClr>
              </a:buClr>
              <a:buSzPct val="100000"/>
              <a:buFont typeface="Arial" pitchFamily="34" charset="0"/>
              <a:buChar char="•"/>
              <a:defRPr/>
            </a:pPr>
            <a:r>
              <a:rPr lang="en-US" sz="3400" dirty="0" smtClean="0"/>
              <a:t>Innovation Transfer and Applied Research</a:t>
            </a:r>
          </a:p>
          <a:p>
            <a:pPr marL="548640" indent="-411480" fontAlgn="auto">
              <a:spcAft>
                <a:spcPts val="0"/>
              </a:spcAft>
              <a:buClr>
                <a:schemeClr val="tx1">
                  <a:shade val="95000"/>
                </a:schemeClr>
              </a:buClr>
              <a:buSzPct val="100000"/>
              <a:buFont typeface="Arial" pitchFamily="34" charset="0"/>
              <a:buChar char="•"/>
              <a:defRPr/>
            </a:pPr>
            <a:r>
              <a:rPr lang="en-US" sz="3400" dirty="0" smtClean="0"/>
              <a:t>Entrepreneurial Activity</a:t>
            </a:r>
          </a:p>
          <a:p>
            <a:pPr marL="548640" indent="-411480" fontAlgn="auto">
              <a:spcAft>
                <a:spcPts val="0"/>
              </a:spcAft>
              <a:buClr>
                <a:schemeClr val="tx1">
                  <a:shade val="95000"/>
                </a:schemeClr>
              </a:buClr>
              <a:buSzPct val="100000"/>
              <a:buFont typeface="Arial" pitchFamily="34" charset="0"/>
              <a:buChar char="•"/>
              <a:defRPr/>
            </a:pPr>
            <a:r>
              <a:rPr lang="en-US" sz="3400" dirty="0" smtClean="0"/>
              <a:t>Partnerships</a:t>
            </a:r>
          </a:p>
          <a:p>
            <a:pPr marL="548640" indent="-411480" fontAlgn="auto">
              <a:spcAft>
                <a:spcPts val="0"/>
              </a:spcAft>
              <a:buClr>
                <a:schemeClr val="tx1">
                  <a:shade val="95000"/>
                </a:schemeClr>
              </a:buClr>
              <a:buSzPct val="100000"/>
              <a:buFont typeface="Arial" pitchFamily="34" charset="0"/>
              <a:buChar char="•"/>
              <a:defRPr/>
            </a:pPr>
            <a:r>
              <a:rPr lang="en-US" sz="3400" dirty="0" smtClean="0"/>
              <a:t>Employment/Workforce Development </a:t>
            </a:r>
          </a:p>
          <a:p>
            <a:pPr marL="548640" indent="-411480" fontAlgn="auto">
              <a:spcAft>
                <a:spcPts val="0"/>
              </a:spcAft>
              <a:buClr>
                <a:schemeClr val="tx1">
                  <a:shade val="95000"/>
                </a:schemeClr>
              </a:buClr>
              <a:buSzPct val="100000"/>
              <a:buFont typeface="Arial" pitchFamily="34" charset="0"/>
              <a:buChar char="•"/>
              <a:defRPr/>
            </a:pPr>
            <a:r>
              <a:rPr lang="en-US" sz="3400" dirty="0" smtClean="0"/>
              <a:t>Social Equity (income inequality, gender equality, voting rights, education access) </a:t>
            </a:r>
          </a:p>
          <a:p>
            <a:pPr marL="137160" indent="0" fontAlgn="auto">
              <a:spcAft>
                <a:spcPts val="0"/>
              </a:spcAft>
              <a:buClr>
                <a:schemeClr val="tx1">
                  <a:shade val="95000"/>
                </a:schemeClr>
              </a:buClr>
              <a:buFont typeface="Wingdings 2"/>
              <a:buNone/>
              <a:defRPr/>
            </a:pPr>
            <a:r>
              <a:rPr lang="en-US" sz="3400" dirty="0" smtClean="0"/>
              <a:t>METRICS…METRICS…METRICS</a:t>
            </a:r>
          </a:p>
          <a:p>
            <a:pPr marL="548640" indent="-411480" fontAlgn="auto">
              <a:spcAft>
                <a:spcPts val="0"/>
              </a:spcAft>
              <a:buClr>
                <a:schemeClr val="tx1">
                  <a:shade val="95000"/>
                </a:schemeClr>
              </a:buClr>
              <a:buFont typeface="Wingdings 2"/>
              <a:buChar char=""/>
              <a:defRPr/>
            </a:pP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5F10560-2BB2-4469-A4CC-54FFAF4F215A}" type="slidenum">
              <a:rPr lang="en-US" altLang="en-US">
                <a:solidFill>
                  <a:srgbClr val="000000"/>
                </a:solidFill>
              </a:rPr>
              <a:pPr/>
              <a:t>12</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2895600"/>
          </a:xfrm>
        </p:spPr>
        <p:txBody>
          <a:bodyPr>
            <a:normAutofit fontScale="90000"/>
          </a:bodyPr>
          <a:lstStyle/>
          <a:p>
            <a:pPr fontAlgn="auto">
              <a:spcAft>
                <a:spcPts val="0"/>
              </a:spcAft>
              <a:defRPr/>
            </a:pPr>
            <a:r>
              <a:rPr lang="en-US" sz="6600" dirty="0" smtClean="0">
                <a:solidFill>
                  <a:schemeClr val="accent2">
                    <a:lumMod val="75000"/>
                  </a:schemeClr>
                </a:solidFill>
              </a:rPr>
              <a:t>Private/Public</a:t>
            </a:r>
            <a:br>
              <a:rPr lang="en-US" sz="6600" dirty="0" smtClean="0">
                <a:solidFill>
                  <a:schemeClr val="accent2">
                    <a:lumMod val="75000"/>
                  </a:schemeClr>
                </a:solidFill>
              </a:rPr>
            </a:br>
            <a:r>
              <a:rPr lang="en-US" sz="6600" dirty="0" smtClean="0">
                <a:solidFill>
                  <a:schemeClr val="accent2">
                    <a:lumMod val="75000"/>
                  </a:schemeClr>
                </a:solidFill>
              </a:rPr>
              <a:t>and Public/Public Partnerships</a:t>
            </a:r>
            <a:endParaRPr lang="en-US" sz="66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27ED9BD-61D0-4A1C-8E43-F4F8640D91EF}" type="slidenum">
              <a:rPr lang="en-US" altLang="en-US">
                <a:solidFill>
                  <a:srgbClr val="000000"/>
                </a:solidFill>
              </a:rPr>
              <a:pPr/>
              <a:t>13</a:t>
            </a:fld>
            <a:endParaRPr lang="en-US" altLang="en-US">
              <a:solidFill>
                <a:srgbClr val="000000"/>
              </a:solidFill>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50875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76950" y="190500"/>
            <a:ext cx="2992438" cy="1108075"/>
          </a:xfrm>
          <a:prstGeom prst="rect">
            <a:avLst/>
          </a:prstGeom>
          <a:noFill/>
        </p:spPr>
        <p:txBody>
          <a:bodyPr lIns="0" tIns="0" rIns="0" bIns="0">
            <a:spAutoFit/>
          </a:bodyPr>
          <a:lstStyle/>
          <a:p>
            <a:pPr algn="ctr" defTabSz="457200">
              <a:spcAft>
                <a:spcPts val="300"/>
              </a:spcAft>
              <a:defRPr/>
            </a:pPr>
            <a:r>
              <a:rPr lang="en-US" sz="2400" b="1" spc="160" dirty="0">
                <a:solidFill>
                  <a:srgbClr val="DBD087"/>
                </a:solidFill>
                <a:latin typeface="Georgia" pitchFamily="18" charset="0"/>
                <a:ea typeface="Arial" pitchFamily="-105" charset="0"/>
                <a:cs typeface="Arial Narrow"/>
              </a:rPr>
              <a:t>Supporting the Innovation Ecosystem</a:t>
            </a:r>
          </a:p>
        </p:txBody>
      </p:sp>
      <p:sp>
        <p:nvSpPr>
          <p:cNvPr id="127" name="Oval 126"/>
          <p:cNvSpPr>
            <a:spLocks noChangeAspect="1"/>
          </p:cNvSpPr>
          <p:nvPr/>
        </p:nvSpPr>
        <p:spPr>
          <a:xfrm>
            <a:off x="3355848" y="2319554"/>
            <a:ext cx="2569464" cy="2569464"/>
          </a:xfrm>
          <a:prstGeom prst="ellipse">
            <a:avLst/>
          </a:prstGeom>
          <a:solidFill>
            <a:srgbClr val="FFE955">
              <a:alpha val="56000"/>
            </a:srgbClr>
          </a:solidFill>
          <a:ln w="25400" cap="flat" cmpd="sng" algn="ctr">
            <a:solidFill>
              <a:srgbClr val="8059A0">
                <a:lumMod val="60000"/>
                <a:lumOff val="40000"/>
              </a:srgb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fontAlgn="auto">
              <a:lnSpc>
                <a:spcPct val="80000"/>
              </a:lnSpc>
              <a:spcBef>
                <a:spcPts val="0"/>
              </a:spcBef>
              <a:spcAft>
                <a:spcPts val="0"/>
              </a:spcAft>
              <a:defRPr/>
            </a:pPr>
            <a:r>
              <a:rPr lang="en-US" sz="2400" b="1" kern="0" dirty="0">
                <a:solidFill>
                  <a:srgbClr val="FFFFFF"/>
                </a:solidFill>
                <a:latin typeface="+mn-lt"/>
                <a:cs typeface="Arial"/>
              </a:rPr>
              <a:t>Leverage Points </a:t>
            </a:r>
          </a:p>
          <a:p>
            <a:pPr algn="ctr" fontAlgn="auto">
              <a:lnSpc>
                <a:spcPct val="80000"/>
              </a:lnSpc>
              <a:spcBef>
                <a:spcPts val="0"/>
              </a:spcBef>
              <a:spcAft>
                <a:spcPts val="0"/>
              </a:spcAft>
              <a:defRPr/>
            </a:pPr>
            <a:r>
              <a:rPr lang="en-US" sz="1600" b="1" kern="0" dirty="0">
                <a:solidFill>
                  <a:srgbClr val="FFFFFF"/>
                </a:solidFill>
                <a:latin typeface="+mn-lt"/>
                <a:cs typeface="Arial"/>
              </a:rPr>
              <a:t>for Sustainable </a:t>
            </a:r>
          </a:p>
          <a:p>
            <a:pPr algn="ctr" fontAlgn="auto">
              <a:lnSpc>
                <a:spcPct val="80000"/>
              </a:lnSpc>
              <a:spcBef>
                <a:spcPts val="0"/>
              </a:spcBef>
              <a:spcAft>
                <a:spcPts val="0"/>
              </a:spcAft>
              <a:defRPr/>
            </a:pPr>
            <a:r>
              <a:rPr lang="en-US" sz="1600" b="1" kern="0" dirty="0">
                <a:solidFill>
                  <a:srgbClr val="FFFFFF"/>
                </a:solidFill>
                <a:latin typeface="+mn-lt"/>
                <a:cs typeface="Arial"/>
              </a:rPr>
              <a:t>and Inclusive Prosperity</a:t>
            </a:r>
          </a:p>
        </p:txBody>
      </p:sp>
      <p:grpSp>
        <p:nvGrpSpPr>
          <p:cNvPr id="19462" name="Group 127"/>
          <p:cNvGrpSpPr>
            <a:grpSpLocks noChangeAspect="1"/>
          </p:cNvGrpSpPr>
          <p:nvPr/>
        </p:nvGrpSpPr>
        <p:grpSpPr bwMode="auto">
          <a:xfrm>
            <a:off x="3354388" y="233363"/>
            <a:ext cx="2568575" cy="2568575"/>
            <a:chOff x="3148172" y="405881"/>
            <a:chExt cx="2743200" cy="2743200"/>
          </a:xfrm>
        </p:grpSpPr>
        <p:sp>
          <p:nvSpPr>
            <p:cNvPr id="129" name="Oval 128"/>
            <p:cNvSpPr/>
            <p:nvPr/>
          </p:nvSpPr>
          <p:spPr>
            <a:xfrm>
              <a:off x="3148172" y="405881"/>
              <a:ext cx="2743200" cy="2743200"/>
            </a:xfrm>
            <a:prstGeom prst="ellipse">
              <a:avLst/>
            </a:prstGeom>
            <a:solidFill>
              <a:srgbClr val="9BD159">
                <a:lumMod val="75000"/>
                <a:alpha val="56000"/>
              </a:srgbClr>
            </a:solidFill>
            <a:ln w="25400" cap="flat" cmpd="sng" algn="ctr">
              <a:solidFill>
                <a:srgbClr val="8059A0">
                  <a:lumMod val="60000"/>
                  <a:lumOff val="40000"/>
                </a:srgb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0" tIns="0" rIns="0" bIns="0" anchor="b"/>
            <a:lstStyle/>
            <a:p>
              <a:pPr algn="ctr" fontAlgn="auto">
                <a:lnSpc>
                  <a:spcPct val="80000"/>
                </a:lnSpc>
                <a:spcBef>
                  <a:spcPts val="1800"/>
                </a:spcBef>
                <a:spcAft>
                  <a:spcPts val="0"/>
                </a:spcAft>
                <a:defRPr/>
              </a:pPr>
              <a:r>
                <a:rPr lang="en-US" b="1" kern="0" dirty="0">
                  <a:solidFill>
                    <a:srgbClr val="FFFFFF"/>
                  </a:solidFill>
                  <a:latin typeface="+mn-lt"/>
                  <a:cs typeface="Arial"/>
                </a:rPr>
                <a:t>Enhance</a:t>
              </a:r>
              <a:br>
                <a:rPr lang="en-US" b="1" kern="0" dirty="0">
                  <a:solidFill>
                    <a:srgbClr val="FFFFFF"/>
                  </a:solidFill>
                  <a:latin typeface="+mn-lt"/>
                  <a:cs typeface="Arial"/>
                </a:rPr>
              </a:br>
              <a:r>
                <a:rPr lang="en-US" b="1" kern="0" dirty="0">
                  <a:solidFill>
                    <a:srgbClr val="FFFFFF"/>
                  </a:solidFill>
                  <a:latin typeface="+mn-lt"/>
                  <a:cs typeface="Arial"/>
                </a:rPr>
                <a:t>Regional</a:t>
              </a:r>
              <a:br>
                <a:rPr lang="en-US" b="1" kern="0" dirty="0">
                  <a:solidFill>
                    <a:srgbClr val="FFFFFF"/>
                  </a:solidFill>
                  <a:latin typeface="+mn-lt"/>
                  <a:cs typeface="Arial"/>
                </a:rPr>
              </a:br>
              <a:r>
                <a:rPr lang="en-US" b="1" kern="0" dirty="0">
                  <a:solidFill>
                    <a:srgbClr val="FFFFFF"/>
                  </a:solidFill>
                  <a:latin typeface="+mn-lt"/>
                  <a:cs typeface="Arial"/>
                </a:rPr>
                <a:t>Clusters</a:t>
              </a:r>
            </a:p>
            <a:p>
              <a:pPr algn="ctr" fontAlgn="auto">
                <a:lnSpc>
                  <a:spcPct val="80000"/>
                </a:lnSpc>
                <a:spcBef>
                  <a:spcPts val="0"/>
                </a:spcBef>
                <a:spcAft>
                  <a:spcPts val="0"/>
                </a:spcAft>
                <a:defRPr/>
              </a:pPr>
              <a:r>
                <a:rPr lang="en-US" sz="1600" b="1" kern="0" dirty="0">
                  <a:solidFill>
                    <a:srgbClr val="FFFFFF"/>
                  </a:solidFill>
                  <a:latin typeface="+mn-lt"/>
                  <a:cs typeface="Arial"/>
                </a:rPr>
                <a:t> </a:t>
              </a:r>
            </a:p>
          </p:txBody>
        </p:sp>
        <p:pic>
          <p:nvPicPr>
            <p:cNvPr id="130" name="Picture 50"/>
            <p:cNvPicPr>
              <a:picLocks noChangeAspect="1" noChangeArrowheads="1"/>
            </p:cNvPicPr>
            <p:nvPr/>
          </p:nvPicPr>
          <p:blipFill>
            <a:blip r:embed="rId3" cstate="print"/>
            <a:srcRect l="30746" t="18288" r="42462" b="62363"/>
            <a:stretch>
              <a:fillRect/>
            </a:stretch>
          </p:blipFill>
          <p:spPr bwMode="auto">
            <a:xfrm>
              <a:off x="3574229" y="732071"/>
              <a:ext cx="1943712" cy="1050479"/>
            </a:xfrm>
            <a:prstGeom prst="roundRect">
              <a:avLst/>
            </a:prstGeom>
            <a:noFill/>
            <a:ln w="28575" algn="ctr">
              <a:noFill/>
              <a:miter lim="800000"/>
              <a:headEnd/>
              <a:tailEnd/>
            </a:ln>
            <a:effectLst/>
          </p:spPr>
        </p:pic>
      </p:grpSp>
      <p:grpSp>
        <p:nvGrpSpPr>
          <p:cNvPr id="19463" name="Group 130"/>
          <p:cNvGrpSpPr>
            <a:grpSpLocks noChangeAspect="1"/>
          </p:cNvGrpSpPr>
          <p:nvPr/>
        </p:nvGrpSpPr>
        <p:grpSpPr bwMode="auto">
          <a:xfrm>
            <a:off x="5340350" y="1685925"/>
            <a:ext cx="2568575" cy="2568575"/>
            <a:chOff x="5100154" y="1765722"/>
            <a:chExt cx="2743200" cy="2743200"/>
          </a:xfrm>
        </p:grpSpPr>
        <p:sp>
          <p:nvSpPr>
            <p:cNvPr id="132" name="Oval 131"/>
            <p:cNvSpPr/>
            <p:nvPr/>
          </p:nvSpPr>
          <p:spPr>
            <a:xfrm>
              <a:off x="5100154" y="1765722"/>
              <a:ext cx="2743200" cy="2743200"/>
            </a:xfrm>
            <a:prstGeom prst="ellipse">
              <a:avLst/>
            </a:prstGeom>
            <a:solidFill>
              <a:srgbClr val="8059A0">
                <a:alpha val="56000"/>
              </a:srgbClr>
            </a:solidFill>
            <a:ln w="25400" cap="flat" cmpd="sng" algn="ctr">
              <a:solidFill>
                <a:srgbClr val="8059A0">
                  <a:lumMod val="60000"/>
                  <a:lumOff val="40000"/>
                </a:srgb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fontAlgn="auto">
                <a:lnSpc>
                  <a:spcPct val="80000"/>
                </a:lnSpc>
                <a:spcBef>
                  <a:spcPts val="1800"/>
                </a:spcBef>
                <a:spcAft>
                  <a:spcPts val="0"/>
                </a:spcAft>
                <a:defRPr/>
              </a:pPr>
              <a:r>
                <a:rPr lang="en-US" b="1" kern="0" dirty="0">
                  <a:solidFill>
                    <a:srgbClr val="FFFFFF"/>
                  </a:solidFill>
                  <a:latin typeface="+mn-lt"/>
                  <a:cs typeface="Arial"/>
                </a:rPr>
                <a:t>Human</a:t>
              </a:r>
              <a:br>
                <a:rPr lang="en-US" b="1" kern="0" dirty="0">
                  <a:solidFill>
                    <a:srgbClr val="FFFFFF"/>
                  </a:solidFill>
                  <a:latin typeface="+mn-lt"/>
                  <a:cs typeface="Arial"/>
                </a:rPr>
              </a:br>
              <a:r>
                <a:rPr lang="en-US" b="1" kern="0" dirty="0">
                  <a:solidFill>
                    <a:srgbClr val="FFFFFF"/>
                  </a:solidFill>
                  <a:latin typeface="+mn-lt"/>
                  <a:cs typeface="Arial"/>
                </a:rPr>
                <a:t>Capital</a:t>
              </a:r>
            </a:p>
          </p:txBody>
        </p:sp>
        <p:pic>
          <p:nvPicPr>
            <p:cNvPr id="133" name="Picture 4" descr="http://jcfconsul.com/yahoo_site_admin/assets/images/j0433139.96142619_std.jpg"/>
            <p:cNvPicPr>
              <a:picLocks noChangeAspect="1" noChangeArrowheads="1"/>
            </p:cNvPicPr>
            <p:nvPr/>
          </p:nvPicPr>
          <p:blipFill>
            <a:blip r:embed="rId4" cstate="print"/>
            <a:srcRect/>
            <a:stretch>
              <a:fillRect/>
            </a:stretch>
          </p:blipFill>
          <p:spPr bwMode="auto">
            <a:xfrm>
              <a:off x="5672257" y="3105000"/>
              <a:ext cx="1794130" cy="1056294"/>
            </a:xfrm>
            <a:prstGeom prst="roundRect">
              <a:avLst/>
            </a:prstGeom>
            <a:noFill/>
          </p:spPr>
        </p:pic>
      </p:grpSp>
      <p:grpSp>
        <p:nvGrpSpPr>
          <p:cNvPr id="19464" name="Group 133"/>
          <p:cNvGrpSpPr>
            <a:grpSpLocks noChangeAspect="1"/>
          </p:cNvGrpSpPr>
          <p:nvPr/>
        </p:nvGrpSpPr>
        <p:grpSpPr bwMode="auto">
          <a:xfrm>
            <a:off x="4545013" y="4002088"/>
            <a:ext cx="2568575" cy="2568575"/>
            <a:chOff x="2057400" y="3988672"/>
            <a:chExt cx="2743200" cy="2743200"/>
          </a:xfrm>
        </p:grpSpPr>
        <p:sp>
          <p:nvSpPr>
            <p:cNvPr id="135" name="Oval 134"/>
            <p:cNvSpPr/>
            <p:nvPr/>
          </p:nvSpPr>
          <p:spPr>
            <a:xfrm>
              <a:off x="2057400" y="3988672"/>
              <a:ext cx="2743200" cy="2743200"/>
            </a:xfrm>
            <a:prstGeom prst="ellipse">
              <a:avLst/>
            </a:prstGeom>
            <a:solidFill>
              <a:srgbClr val="28ACC6">
                <a:alpha val="56000"/>
              </a:srgbClr>
            </a:solidFill>
            <a:ln w="25400" cap="flat" cmpd="sng" algn="ctr">
              <a:solidFill>
                <a:srgbClr val="8059A0">
                  <a:lumMod val="60000"/>
                  <a:lumOff val="40000"/>
                </a:srgb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0" tIns="0" rIns="0" bIns="0" anchor="b"/>
            <a:lstStyle/>
            <a:p>
              <a:pPr algn="ctr" fontAlgn="auto">
                <a:lnSpc>
                  <a:spcPct val="80000"/>
                </a:lnSpc>
                <a:spcBef>
                  <a:spcPts val="1800"/>
                </a:spcBef>
                <a:spcAft>
                  <a:spcPts val="0"/>
                </a:spcAft>
                <a:defRPr/>
              </a:pPr>
              <a:r>
                <a:rPr lang="en-US" b="1" kern="0" dirty="0">
                  <a:solidFill>
                    <a:srgbClr val="FFFFFF"/>
                  </a:solidFill>
                  <a:latin typeface="+mn-lt"/>
                  <a:cs typeface="Arial"/>
                </a:rPr>
                <a:t>Innovation-</a:t>
              </a:r>
            </a:p>
            <a:p>
              <a:pPr algn="ctr" fontAlgn="auto">
                <a:lnSpc>
                  <a:spcPct val="80000"/>
                </a:lnSpc>
                <a:spcBef>
                  <a:spcPts val="0"/>
                </a:spcBef>
                <a:spcAft>
                  <a:spcPts val="0"/>
                </a:spcAft>
                <a:defRPr/>
              </a:pPr>
              <a:r>
                <a:rPr lang="en-US" b="1" kern="0" dirty="0">
                  <a:solidFill>
                    <a:srgbClr val="FFFFFF"/>
                  </a:solidFill>
                  <a:latin typeface="+mn-lt"/>
                  <a:cs typeface="Arial"/>
                </a:rPr>
                <a:t>Infrastructure</a:t>
              </a:r>
            </a:p>
          </p:txBody>
        </p:sp>
        <p:pic>
          <p:nvPicPr>
            <p:cNvPr id="136" name="Picture 6" descr="facebook office headquarters"/>
            <p:cNvPicPr>
              <a:picLocks noChangeAspect="1" noChangeArrowheads="1"/>
            </p:cNvPicPr>
            <p:nvPr/>
          </p:nvPicPr>
          <p:blipFill>
            <a:blip r:embed="rId5" cstate="print"/>
            <a:srcRect/>
            <a:stretch>
              <a:fillRect/>
            </a:stretch>
          </p:blipFill>
          <p:spPr bwMode="auto">
            <a:xfrm>
              <a:off x="2478455" y="4294971"/>
              <a:ext cx="1809768" cy="1062756"/>
            </a:xfrm>
            <a:prstGeom prst="roundRect">
              <a:avLst/>
            </a:prstGeom>
            <a:noFill/>
          </p:spPr>
        </p:pic>
      </p:grpSp>
      <p:grpSp>
        <p:nvGrpSpPr>
          <p:cNvPr id="19465" name="Group 136"/>
          <p:cNvGrpSpPr>
            <a:grpSpLocks noChangeAspect="1"/>
          </p:cNvGrpSpPr>
          <p:nvPr/>
        </p:nvGrpSpPr>
        <p:grpSpPr bwMode="auto">
          <a:xfrm>
            <a:off x="2119313" y="4003675"/>
            <a:ext cx="2568575" cy="2568575"/>
            <a:chOff x="1316412" y="1765722"/>
            <a:chExt cx="2743200" cy="2743200"/>
          </a:xfrm>
        </p:grpSpPr>
        <p:sp>
          <p:nvSpPr>
            <p:cNvPr id="138" name="Oval 137"/>
            <p:cNvSpPr/>
            <p:nvPr/>
          </p:nvSpPr>
          <p:spPr>
            <a:xfrm>
              <a:off x="1316412" y="1765722"/>
              <a:ext cx="2743200" cy="2743200"/>
            </a:xfrm>
            <a:prstGeom prst="ellipse">
              <a:avLst/>
            </a:prstGeom>
            <a:solidFill>
              <a:srgbClr val="99335A">
                <a:alpha val="56000"/>
              </a:srgbClr>
            </a:solidFill>
            <a:ln w="25400" cap="flat" cmpd="sng" algn="ctr">
              <a:solidFill>
                <a:srgbClr val="8059A0">
                  <a:lumMod val="60000"/>
                  <a:lumOff val="40000"/>
                </a:srgb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fontAlgn="auto">
                <a:lnSpc>
                  <a:spcPct val="80000"/>
                </a:lnSpc>
                <a:spcBef>
                  <a:spcPts val="1800"/>
                </a:spcBef>
                <a:spcAft>
                  <a:spcPts val="0"/>
                </a:spcAft>
                <a:defRPr/>
              </a:pPr>
              <a:endParaRPr lang="en-US" b="1" kern="0" dirty="0">
                <a:solidFill>
                  <a:srgbClr val="FFFFFF"/>
                </a:solidFill>
                <a:latin typeface="+mn-lt"/>
                <a:cs typeface="Arial"/>
              </a:endParaRPr>
            </a:p>
            <a:p>
              <a:pPr algn="ctr" fontAlgn="auto">
                <a:lnSpc>
                  <a:spcPct val="80000"/>
                </a:lnSpc>
                <a:spcBef>
                  <a:spcPts val="1800"/>
                </a:spcBef>
                <a:spcAft>
                  <a:spcPts val="0"/>
                </a:spcAft>
                <a:defRPr/>
              </a:pPr>
              <a:endParaRPr lang="en-US" b="1" kern="0" dirty="0">
                <a:solidFill>
                  <a:srgbClr val="FFFFFF"/>
                </a:solidFill>
                <a:latin typeface="+mn-lt"/>
                <a:cs typeface="Arial"/>
              </a:endParaRPr>
            </a:p>
            <a:p>
              <a:pPr algn="ctr" fontAlgn="auto">
                <a:lnSpc>
                  <a:spcPct val="80000"/>
                </a:lnSpc>
                <a:spcBef>
                  <a:spcPts val="1800"/>
                </a:spcBef>
                <a:spcAft>
                  <a:spcPts val="0"/>
                </a:spcAft>
                <a:defRPr/>
              </a:pPr>
              <a:endParaRPr lang="en-US" b="1" kern="0" dirty="0">
                <a:solidFill>
                  <a:srgbClr val="FFFFFF"/>
                </a:solidFill>
                <a:latin typeface="+mn-lt"/>
                <a:cs typeface="Arial"/>
              </a:endParaRPr>
            </a:p>
            <a:p>
              <a:pPr algn="ctr" fontAlgn="auto">
                <a:lnSpc>
                  <a:spcPct val="80000"/>
                </a:lnSpc>
                <a:spcBef>
                  <a:spcPts val="0"/>
                </a:spcBef>
                <a:spcAft>
                  <a:spcPts val="0"/>
                </a:spcAft>
                <a:defRPr/>
              </a:pPr>
              <a:endParaRPr lang="en-US" sz="800" b="1" kern="0" dirty="0">
                <a:solidFill>
                  <a:srgbClr val="FFFFFF"/>
                </a:solidFill>
                <a:latin typeface="+mn-lt"/>
                <a:cs typeface="Arial"/>
              </a:endParaRPr>
            </a:p>
            <a:p>
              <a:pPr algn="ctr" fontAlgn="auto">
                <a:lnSpc>
                  <a:spcPct val="80000"/>
                </a:lnSpc>
                <a:spcBef>
                  <a:spcPts val="0"/>
                </a:spcBef>
                <a:spcAft>
                  <a:spcPts val="0"/>
                </a:spcAft>
                <a:defRPr/>
              </a:pPr>
              <a:r>
                <a:rPr lang="en-US" b="1" kern="0" dirty="0">
                  <a:solidFill>
                    <a:srgbClr val="FFFFFF"/>
                  </a:solidFill>
                  <a:latin typeface="+mn-lt"/>
                  <a:cs typeface="Arial"/>
                </a:rPr>
                <a:t>Spatial</a:t>
              </a:r>
              <a:br>
                <a:rPr lang="en-US" b="1" kern="0" dirty="0">
                  <a:solidFill>
                    <a:srgbClr val="FFFFFF"/>
                  </a:solidFill>
                  <a:latin typeface="+mn-lt"/>
                  <a:cs typeface="Arial"/>
                </a:rPr>
              </a:br>
              <a:r>
                <a:rPr lang="en-US" b="1" kern="0" dirty="0">
                  <a:solidFill>
                    <a:srgbClr val="FFFFFF"/>
                  </a:solidFill>
                  <a:latin typeface="+mn-lt"/>
                  <a:cs typeface="Arial"/>
                </a:rPr>
                <a:t>Efficiency</a:t>
              </a:r>
            </a:p>
          </p:txBody>
        </p:sp>
        <p:pic>
          <p:nvPicPr>
            <p:cNvPr id="139" name="Picture 4"/>
            <p:cNvPicPr>
              <a:picLocks noChangeAspect="1" noChangeArrowheads="1"/>
            </p:cNvPicPr>
            <p:nvPr/>
          </p:nvPicPr>
          <p:blipFill>
            <a:blip r:embed="rId6" cstate="print">
              <a:clrChange>
                <a:clrFrom>
                  <a:srgbClr val="F7F7EF"/>
                </a:clrFrom>
                <a:clrTo>
                  <a:srgbClr val="F7F7EF">
                    <a:alpha val="0"/>
                  </a:srgbClr>
                </a:clrTo>
              </a:clrChange>
            </a:blip>
            <a:srcRect r="922" b="2209"/>
            <a:stretch>
              <a:fillRect/>
            </a:stretch>
          </p:blipFill>
          <p:spPr bwMode="auto">
            <a:xfrm>
              <a:off x="1825337" y="2070161"/>
              <a:ext cx="1623850" cy="1316437"/>
            </a:xfrm>
            <a:prstGeom prst="roundRect">
              <a:avLst/>
            </a:prstGeom>
            <a:noFill/>
            <a:ln w="9525">
              <a:solidFill>
                <a:srgbClr val="FFFFFF"/>
              </a:solidFill>
              <a:miter lim="800000"/>
              <a:headEnd/>
              <a:tailEnd/>
            </a:ln>
          </p:spPr>
        </p:pic>
      </p:grpSp>
      <p:grpSp>
        <p:nvGrpSpPr>
          <p:cNvPr id="19466" name="Group 139"/>
          <p:cNvGrpSpPr>
            <a:grpSpLocks noChangeAspect="1"/>
          </p:cNvGrpSpPr>
          <p:nvPr/>
        </p:nvGrpSpPr>
        <p:grpSpPr bwMode="auto">
          <a:xfrm>
            <a:off x="1368425" y="1717675"/>
            <a:ext cx="2568575" cy="2568575"/>
            <a:chOff x="4288226" y="3988672"/>
            <a:chExt cx="2743200" cy="2743200"/>
          </a:xfrm>
        </p:grpSpPr>
        <p:sp>
          <p:nvSpPr>
            <p:cNvPr id="141" name="Oval 140"/>
            <p:cNvSpPr/>
            <p:nvPr/>
          </p:nvSpPr>
          <p:spPr>
            <a:xfrm>
              <a:off x="4288226" y="3988672"/>
              <a:ext cx="2743200" cy="2743200"/>
            </a:xfrm>
            <a:prstGeom prst="ellipse">
              <a:avLst/>
            </a:prstGeom>
            <a:solidFill>
              <a:srgbClr val="4F81BD">
                <a:alpha val="56000"/>
              </a:srgbClr>
            </a:solidFill>
            <a:ln w="25400" cap="flat" cmpd="sng" algn="ctr">
              <a:solidFill>
                <a:srgbClr val="8059A0">
                  <a:lumMod val="60000"/>
                  <a:lumOff val="40000"/>
                </a:srgb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lIns="0" tIns="0" rIns="0" bIns="0"/>
            <a:lstStyle/>
            <a:p>
              <a:pPr algn="ctr" fontAlgn="auto">
                <a:lnSpc>
                  <a:spcPct val="80000"/>
                </a:lnSpc>
                <a:spcBef>
                  <a:spcPts val="0"/>
                </a:spcBef>
                <a:spcAft>
                  <a:spcPts val="0"/>
                </a:spcAft>
                <a:defRPr/>
              </a:pPr>
              <a:r>
                <a:rPr lang="en-US" b="1" kern="0" dirty="0">
                  <a:solidFill>
                    <a:srgbClr val="FFFFFF"/>
                  </a:solidFill>
                  <a:latin typeface="+mn-lt"/>
                  <a:cs typeface="Arial"/>
                </a:rPr>
                <a:t>Supporting </a:t>
              </a:r>
            </a:p>
            <a:p>
              <a:pPr algn="ctr" fontAlgn="auto">
                <a:lnSpc>
                  <a:spcPct val="80000"/>
                </a:lnSpc>
                <a:spcBef>
                  <a:spcPts val="0"/>
                </a:spcBef>
                <a:spcAft>
                  <a:spcPts val="0"/>
                </a:spcAft>
                <a:defRPr/>
              </a:pPr>
              <a:r>
                <a:rPr lang="en-US" b="1" kern="0" dirty="0">
                  <a:solidFill>
                    <a:srgbClr val="FFFFFF"/>
                  </a:solidFill>
                  <a:latin typeface="+mn-lt"/>
                  <a:cs typeface="Arial"/>
                </a:rPr>
                <a:t>Public-Private </a:t>
              </a:r>
            </a:p>
            <a:p>
              <a:pPr algn="ctr" fontAlgn="auto">
                <a:lnSpc>
                  <a:spcPct val="80000"/>
                </a:lnSpc>
                <a:spcBef>
                  <a:spcPts val="0"/>
                </a:spcBef>
                <a:spcAft>
                  <a:spcPts val="0"/>
                </a:spcAft>
                <a:defRPr/>
              </a:pPr>
              <a:r>
                <a:rPr lang="en-US" b="1" kern="0" dirty="0">
                  <a:solidFill>
                    <a:srgbClr val="FFFFFF"/>
                  </a:solidFill>
                  <a:latin typeface="+mn-lt"/>
                  <a:cs typeface="Arial"/>
                </a:rPr>
                <a:t>Partnerships</a:t>
              </a:r>
            </a:p>
          </p:txBody>
        </p:sp>
        <p:pic>
          <p:nvPicPr>
            <p:cNvPr id="142" name="Picture 141" descr="USA-San_Jose-City_Hall-Rotunda-3.jpg"/>
            <p:cNvPicPr>
              <a:picLocks noChangeAspect="1"/>
            </p:cNvPicPr>
            <p:nvPr/>
          </p:nvPicPr>
          <p:blipFill>
            <a:blip r:embed="rId7" cstate="print"/>
            <a:srcRect t="15644" b="5248"/>
            <a:stretch>
              <a:fillRect/>
            </a:stretch>
          </p:blipFill>
          <p:spPr>
            <a:xfrm>
              <a:off x="5046541" y="5359861"/>
              <a:ext cx="1196602" cy="1262136"/>
            </a:xfrm>
            <a:prstGeom prst="roundRect">
              <a:avLst/>
            </a:prstGeom>
          </p:spPr>
        </p:pic>
      </p:grpSp>
      <p:pic>
        <p:nvPicPr>
          <p:cNvPr id="19467" name="Picture 3" descr="EDA_logo_lc_2_white_noTa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350" y="479425"/>
            <a:ext cx="20050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7" name="Rectangle 6"/>
          <p:cNvSpPr/>
          <p:nvPr/>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484" name="TextBox 8"/>
          <p:cNvSpPr txBox="1">
            <a:spLocks noChangeArrowheads="1"/>
          </p:cNvSpPr>
          <p:nvPr/>
        </p:nvSpPr>
        <p:spPr bwMode="auto">
          <a:xfrm>
            <a:off x="0" y="242888"/>
            <a:ext cx="89916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3200">
                <a:solidFill>
                  <a:srgbClr val="FFFFFF"/>
                </a:solidFill>
                <a:ea typeface="Arial Narrow Bold" panose="020B0706020202030204" pitchFamily="34" charset="0"/>
                <a:cs typeface="Arial Narrow Bold" panose="020B0706020202030204" pitchFamily="34" charset="0"/>
                <a:sym typeface="Arial Narrow Bold" panose="020B0706020202030204" pitchFamily="34" charset="0"/>
              </a:rPr>
              <a:t>Office of Innovation &amp; Entrepreneurship</a:t>
            </a:r>
          </a:p>
          <a:p>
            <a:pPr>
              <a:spcBef>
                <a:spcPts val="400"/>
              </a:spcBef>
            </a:pPr>
            <a:endParaRPr lang="en-US" altLang="en-US" sz="3200">
              <a:solidFill>
                <a:srgbClr val="FFFFFF"/>
              </a:solidFill>
              <a:ea typeface="Arial Narrow Bold" panose="020B0706020202030204" pitchFamily="34" charset="0"/>
              <a:cs typeface="Arial Narrow Bold" panose="020B0706020202030204" pitchFamily="34" charset="0"/>
              <a:sym typeface="Arial Narrow Bold" panose="020B0706020202030204" pitchFamily="34" charset="0"/>
            </a:endParaRPr>
          </a:p>
        </p:txBody>
      </p:sp>
      <p:pic>
        <p:nvPicPr>
          <p:cNvPr id="204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1758" t="1563" r="72461" b="85938"/>
          <a:stretch>
            <a:fillRect/>
          </a:stretch>
        </p:blipFill>
        <p:spPr bwMode="auto">
          <a:xfrm>
            <a:off x="8407400" y="6589713"/>
            <a:ext cx="736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 name="Rectangle 13"/>
          <p:cNvSpPr/>
          <p:nvPr/>
        </p:nvSpPr>
        <p:spPr>
          <a:xfrm>
            <a:off x="8458200" y="6629400"/>
            <a:ext cx="6858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1F497D"/>
                </a:solidFill>
                <a:latin typeface="Century" pitchFamily="18" charset="0"/>
              </a:rPr>
              <a:t>OIE</a:t>
            </a:r>
            <a:endParaRPr lang="en-US" b="1" dirty="0">
              <a:solidFill>
                <a:srgbClr val="1F497D"/>
              </a:solidFill>
              <a:latin typeface="Century" pitchFamily="18" charset="0"/>
            </a:endParaRPr>
          </a:p>
        </p:txBody>
      </p:sp>
      <p:sp>
        <p:nvSpPr>
          <p:cNvPr id="20487" name="TextBox 2"/>
          <p:cNvSpPr txBox="1">
            <a:spLocks noChangeArrowheads="1"/>
          </p:cNvSpPr>
          <p:nvPr/>
        </p:nvSpPr>
        <p:spPr bwMode="auto">
          <a:xfrm>
            <a:off x="152400" y="1027113"/>
            <a:ext cx="88392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b="1">
                <a:solidFill>
                  <a:srgbClr val="000000"/>
                </a:solidFill>
              </a:rPr>
              <a:t>I6 Challenge</a:t>
            </a:r>
          </a:p>
          <a:p>
            <a:pPr lvl="1">
              <a:buFont typeface="Arial" panose="020B0604020202020204" pitchFamily="34" charset="0"/>
              <a:buChar char="•"/>
            </a:pPr>
            <a:r>
              <a:rPr lang="en-US" altLang="en-US">
                <a:solidFill>
                  <a:srgbClr val="000000"/>
                </a:solidFill>
              </a:rPr>
              <a:t>Broad topics – food, energy, defense, education, life sciences</a:t>
            </a:r>
          </a:p>
          <a:p>
            <a:pPr lvl="1">
              <a:buFont typeface="Arial" panose="020B0604020202020204" pitchFamily="34" charset="0"/>
              <a:buChar char="•"/>
            </a:pPr>
            <a:r>
              <a:rPr lang="en-US" altLang="en-US">
                <a:solidFill>
                  <a:srgbClr val="000000"/>
                </a:solidFill>
              </a:rPr>
              <a:t>Partnerships with 13 Major Federal Agencies</a:t>
            </a:r>
          </a:p>
          <a:p>
            <a:pPr lvl="1">
              <a:buFont typeface="Arial" panose="020B0604020202020204" pitchFamily="34" charset="0"/>
              <a:buChar char="•"/>
            </a:pPr>
            <a:r>
              <a:rPr lang="en-US" altLang="en-US">
                <a:solidFill>
                  <a:srgbClr val="000000"/>
                </a:solidFill>
              </a:rPr>
              <a:t>Next competition expected in FY 14</a:t>
            </a:r>
          </a:p>
          <a:p>
            <a:pPr>
              <a:buFont typeface="Arial" panose="020B0604020202020204" pitchFamily="34" charset="0"/>
              <a:buChar char="•"/>
            </a:pPr>
            <a:r>
              <a:rPr lang="en-US" altLang="en-US" b="1">
                <a:solidFill>
                  <a:srgbClr val="000000"/>
                </a:solidFill>
              </a:rPr>
              <a:t>NACIE University President’s Letter </a:t>
            </a:r>
            <a:r>
              <a:rPr lang="en-US" altLang="en-US">
                <a:solidFill>
                  <a:srgbClr val="000000"/>
                </a:solidFill>
              </a:rPr>
              <a:t>– 148 Universities</a:t>
            </a:r>
          </a:p>
          <a:p>
            <a:pPr lvl="1">
              <a:buFont typeface="Arial" panose="020B0604020202020204" pitchFamily="34" charset="0"/>
              <a:buChar char="•"/>
            </a:pPr>
            <a:r>
              <a:rPr lang="en-US" altLang="en-US">
                <a:solidFill>
                  <a:srgbClr val="000000"/>
                </a:solidFill>
              </a:rPr>
              <a:t>Student/Faculty Entrepreneurship</a:t>
            </a:r>
          </a:p>
          <a:p>
            <a:pPr lvl="1">
              <a:buFont typeface="Arial" panose="020B0604020202020204" pitchFamily="34" charset="0"/>
              <a:buChar char="•"/>
            </a:pPr>
            <a:r>
              <a:rPr lang="en-US" altLang="en-US">
                <a:solidFill>
                  <a:srgbClr val="000000"/>
                </a:solidFill>
              </a:rPr>
              <a:t>Technology Transfer</a:t>
            </a:r>
          </a:p>
          <a:p>
            <a:pPr lvl="1">
              <a:buFont typeface="Arial" panose="020B0604020202020204" pitchFamily="34" charset="0"/>
              <a:buChar char="•"/>
            </a:pPr>
            <a:r>
              <a:rPr lang="en-US" altLang="en-US">
                <a:solidFill>
                  <a:srgbClr val="000000"/>
                </a:solidFill>
              </a:rPr>
              <a:t>Industry Collaboration</a:t>
            </a:r>
          </a:p>
          <a:p>
            <a:pPr lvl="1">
              <a:buFont typeface="Arial" panose="020B0604020202020204" pitchFamily="34" charset="0"/>
              <a:buChar char="•"/>
            </a:pPr>
            <a:r>
              <a:rPr lang="en-US" altLang="en-US">
                <a:solidFill>
                  <a:srgbClr val="000000"/>
                </a:solidFill>
              </a:rPr>
              <a:t>Regional Economic Development</a:t>
            </a:r>
          </a:p>
          <a:p>
            <a:pPr lvl="1">
              <a:buFont typeface="Arial" panose="020B0604020202020204" pitchFamily="34" charset="0"/>
              <a:buChar char="•"/>
            </a:pPr>
            <a:r>
              <a:rPr lang="en-US" altLang="en-US">
                <a:solidFill>
                  <a:srgbClr val="000000"/>
                </a:solidFill>
              </a:rPr>
              <a:t>FY 14 meetings expected to restart in Spring 2014 </a:t>
            </a:r>
          </a:p>
          <a:p>
            <a:pPr>
              <a:buFont typeface="Arial" panose="020B0604020202020204" pitchFamily="34" charset="0"/>
              <a:buChar char="•"/>
            </a:pPr>
            <a:r>
              <a:rPr lang="en-US" altLang="en-US" b="1">
                <a:solidFill>
                  <a:srgbClr val="000000"/>
                </a:solidFill>
              </a:rPr>
              <a:t>Investing in Manufacturing Communities Partnership (IMCP)</a:t>
            </a:r>
          </a:p>
          <a:p>
            <a:pPr lvl="1">
              <a:buFont typeface="Arial" panose="020B0604020202020204" pitchFamily="34" charset="0"/>
              <a:buChar char="•"/>
            </a:pPr>
            <a:r>
              <a:rPr lang="en-US" altLang="en-US"/>
              <a:t>Obama Administration initiative to accelerate the resurgence of manufacturing and create jobs in cities across the country</a:t>
            </a:r>
          </a:p>
          <a:p>
            <a:pPr lvl="1">
              <a:buFont typeface="Arial" panose="020B0604020202020204" pitchFamily="34" charset="0"/>
              <a:buChar char="•"/>
            </a:pPr>
            <a:r>
              <a:rPr lang="en-US" altLang="en-US">
                <a:solidFill>
                  <a:srgbClr val="000000"/>
                </a:solidFill>
              </a:rPr>
              <a:t>$7 million in FY 13 funding to support : Workforce training, Specialized research, Strengthened supply chains, Improved transportation/energy infrastructure, Export promotion, Better access to capital</a:t>
            </a:r>
          </a:p>
          <a:p>
            <a:pPr>
              <a:buFont typeface="Arial" panose="020B0604020202020204" pitchFamily="34" charset="0"/>
              <a:buChar char="•"/>
            </a:pPr>
            <a:r>
              <a:rPr lang="en-US" altLang="en-US" b="1">
                <a:solidFill>
                  <a:srgbClr val="000000"/>
                </a:solidFill>
              </a:rPr>
              <a:t>Make it In America Challenge</a:t>
            </a:r>
          </a:p>
          <a:p>
            <a:pPr lvl="1">
              <a:buFont typeface="Arial" panose="020B0604020202020204" pitchFamily="34" charset="0"/>
              <a:buChar char="•"/>
            </a:pPr>
            <a:r>
              <a:rPr lang="en-US" altLang="en-US">
                <a:solidFill>
                  <a:srgbClr val="000000"/>
                </a:solidFill>
              </a:rPr>
              <a:t>Held 3 competitions in FY 13</a:t>
            </a:r>
          </a:p>
          <a:p>
            <a:pPr lvl="1">
              <a:buFont typeface="Arial" panose="020B0604020202020204" pitchFamily="34" charset="0"/>
              <a:buChar char="•"/>
            </a:pPr>
            <a:r>
              <a:rPr lang="en-US" altLang="en-US">
                <a:solidFill>
                  <a:srgbClr val="000000"/>
                </a:solidFill>
              </a:rPr>
              <a:t>Obama Administration awarded $25 million in funding last October</a:t>
            </a:r>
          </a:p>
          <a:p>
            <a:pPr>
              <a:buFont typeface="Arial" panose="020B0604020202020204" pitchFamily="34" charset="0"/>
              <a:buChar char="•"/>
            </a:pPr>
            <a:r>
              <a:rPr lang="en-US" altLang="en-US" b="1">
                <a:solidFill>
                  <a:srgbClr val="000000"/>
                </a:solidFill>
              </a:rPr>
              <a:t>15 National Lab Directors</a:t>
            </a:r>
          </a:p>
          <a:p>
            <a:pPr lvl="1">
              <a:buFont typeface="Arial" panose="020B0604020202020204" pitchFamily="34" charset="0"/>
              <a:buChar char="•"/>
            </a:pPr>
            <a:r>
              <a:rPr lang="en-US" altLang="en-US">
                <a:solidFill>
                  <a:srgbClr val="000000"/>
                </a:solidFill>
              </a:rPr>
              <a:t>Commercializing research conducted at federal labs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EDA_logo_lc_2_white_noTa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75" y="479425"/>
            <a:ext cx="20081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04800" y="1336675"/>
            <a:ext cx="9659938" cy="119063"/>
          </a:xfrm>
          <a:prstGeom prst="rect">
            <a:avLst/>
          </a:prstGeom>
          <a:gradFill rotWithShape="1">
            <a:gsLst>
              <a:gs pos="0">
                <a:srgbClr val="C4BD97"/>
              </a:gs>
              <a:gs pos="39999">
                <a:srgbClr val="C4BD97"/>
              </a:gs>
              <a:gs pos="100000">
                <a:srgbClr val="FFFFFF"/>
              </a:gs>
            </a:gsLst>
            <a:lin ang="0" scaled="1"/>
          </a:gradFill>
          <a:ln w="9525">
            <a:solidFill>
              <a:srgbClr val="DBD087"/>
            </a:solidFill>
            <a:miter lim="800000"/>
            <a:headEnd/>
            <a:tailEnd/>
          </a:ln>
          <a:effectLst>
            <a:outerShdw blurRad="63500" dist="20000" dir="5400000" rotWithShape="0">
              <a:srgbClr val="000000">
                <a:alpha val="37999"/>
              </a:srgbClr>
            </a:outerShdw>
          </a:effectLst>
        </p:spPr>
        <p:txBody>
          <a:bodyPr>
            <a:spAutoFit/>
          </a:bodyPr>
          <a:lstStyle/>
          <a:p>
            <a:pPr algn="ctr" defTabSz="457200">
              <a:spcAft>
                <a:spcPts val="600"/>
              </a:spcAft>
              <a:defRPr/>
            </a:pPr>
            <a:endParaRPr lang="en-US" b="1">
              <a:solidFill>
                <a:srgbClr val="1A3468"/>
              </a:solidFill>
              <a:latin typeface="Arial Narrow" pitchFamily="-109" charset="0"/>
              <a:ea typeface="ＭＳ Ｐゴシック" pitchFamily="-109" charset="-128"/>
              <a:cs typeface="+mn-cs"/>
            </a:endParaRPr>
          </a:p>
        </p:txBody>
      </p:sp>
      <p:sp>
        <p:nvSpPr>
          <p:cNvPr id="21508" name="Rectangle 7"/>
          <p:cNvSpPr>
            <a:spLocks noChangeArrowheads="1"/>
          </p:cNvSpPr>
          <p:nvPr/>
        </p:nvSpPr>
        <p:spPr bwMode="auto">
          <a:xfrm>
            <a:off x="708025" y="2847975"/>
            <a:ext cx="73056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nSpc>
                <a:spcPts val="2175"/>
              </a:lnSpc>
              <a:spcBef>
                <a:spcPct val="20000"/>
              </a:spcBef>
            </a:pPr>
            <a:endParaRPr lang="en-US" altLang="en-US" b="1">
              <a:solidFill>
                <a:srgbClr val="FFFFFF"/>
              </a:solidFill>
              <a:latin typeface="Arial Narrow" panose="020B0606020202030204" pitchFamily="34" charset="0"/>
            </a:endParaRPr>
          </a:p>
          <a:p>
            <a:pPr>
              <a:buClr>
                <a:srgbClr val="1A3468"/>
              </a:buClr>
            </a:pPr>
            <a:endParaRPr lang="en-US" altLang="en-US">
              <a:solidFill>
                <a:srgbClr val="FFFFFF"/>
              </a:solidFill>
              <a:latin typeface="Arial Narrow" panose="020B0606020202030204" pitchFamily="34" charset="0"/>
            </a:endParaRPr>
          </a:p>
        </p:txBody>
      </p:sp>
      <p:sp>
        <p:nvSpPr>
          <p:cNvPr id="9" name="TextBox 8"/>
          <p:cNvSpPr txBox="1"/>
          <p:nvPr/>
        </p:nvSpPr>
        <p:spPr>
          <a:xfrm>
            <a:off x="1962150" y="608013"/>
            <a:ext cx="6985000" cy="215900"/>
          </a:xfrm>
          <a:prstGeom prst="rect">
            <a:avLst/>
          </a:prstGeom>
          <a:noFill/>
        </p:spPr>
        <p:txBody>
          <a:bodyPr lIns="0" tIns="0" rIns="0" bIns="0">
            <a:spAutoFit/>
          </a:bodyPr>
          <a:lstStyle/>
          <a:p>
            <a:pPr algn="r" defTabSz="457200" fontAlgn="auto">
              <a:spcBef>
                <a:spcPts val="0"/>
              </a:spcBef>
              <a:spcAft>
                <a:spcPts val="300"/>
              </a:spcAft>
              <a:defRPr/>
            </a:pPr>
            <a:r>
              <a:rPr lang="en-US" sz="1200" b="1" cap="all" spc="250" dirty="0">
                <a:solidFill>
                  <a:prstClr val="white"/>
                </a:solidFill>
                <a:latin typeface="Arial Narrow"/>
                <a:cs typeface="Arial Narrow"/>
              </a:rPr>
              <a:t>Innovation.  Regional Collaboration.  Job Creation</a:t>
            </a:r>
            <a:r>
              <a:rPr lang="en-US" sz="1400" b="1" cap="all" spc="250" dirty="0">
                <a:solidFill>
                  <a:prstClr val="white"/>
                </a:solidFill>
                <a:latin typeface="Arial Narrow"/>
                <a:cs typeface="Arial Narrow"/>
              </a:rPr>
              <a:t>.  </a:t>
            </a:r>
          </a:p>
        </p:txBody>
      </p:sp>
      <p:sp>
        <p:nvSpPr>
          <p:cNvPr id="21510" name="TextBox 7"/>
          <p:cNvSpPr txBox="1">
            <a:spLocks noChangeArrowheads="1"/>
          </p:cNvSpPr>
          <p:nvPr/>
        </p:nvSpPr>
        <p:spPr bwMode="auto">
          <a:xfrm>
            <a:off x="342900" y="1528763"/>
            <a:ext cx="866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DBD087"/>
                </a:solidFill>
                <a:latin typeface="Georgia" panose="02040502050405020303" pitchFamily="18" charset="0"/>
              </a:rPr>
              <a:t>EDA’s Challenge Grants Accelerated</a:t>
            </a:r>
            <a:br>
              <a:rPr lang="en-US" altLang="en-US" sz="2400" b="1">
                <a:solidFill>
                  <a:srgbClr val="DBD087"/>
                </a:solidFill>
                <a:latin typeface="Georgia" panose="02040502050405020303" pitchFamily="18" charset="0"/>
              </a:rPr>
            </a:br>
            <a:r>
              <a:rPr lang="en-US" altLang="en-US" sz="2400" b="1">
                <a:solidFill>
                  <a:srgbClr val="DBD087"/>
                </a:solidFill>
                <a:latin typeface="Georgia" panose="02040502050405020303" pitchFamily="18" charset="0"/>
              </a:rPr>
              <a:t>32 Projects in 2010 and 2011</a:t>
            </a:r>
            <a:br>
              <a:rPr lang="en-US" altLang="en-US" sz="2400" b="1">
                <a:solidFill>
                  <a:srgbClr val="DBD087"/>
                </a:solidFill>
                <a:latin typeface="Georgia" panose="02040502050405020303" pitchFamily="18" charset="0"/>
              </a:rPr>
            </a:br>
            <a:endParaRPr lang="en-US" altLang="en-US" sz="2400" b="1">
              <a:solidFill>
                <a:srgbClr val="DBD087"/>
              </a:solidFill>
              <a:latin typeface="Georgia" panose="02040502050405020303" pitchFamily="18" charset="0"/>
            </a:endParaRPr>
          </a:p>
        </p:txBody>
      </p:sp>
      <p:pic>
        <p:nvPicPr>
          <p:cNvPr id="21511" name="Picture 3" descr="Full_EDA_Map_Slideshow_10-4-11.png"/>
          <p:cNvPicPr>
            <a:picLocks noChangeAspect="1"/>
          </p:cNvPicPr>
          <p:nvPr/>
        </p:nvPicPr>
        <p:blipFill>
          <a:blip r:embed="rId4">
            <a:extLst>
              <a:ext uri="{28A0092B-C50C-407E-A947-70E740481C1C}">
                <a14:useLocalDpi xmlns:a14="http://schemas.microsoft.com/office/drawing/2010/main" val="0"/>
              </a:ext>
            </a:extLst>
          </a:blip>
          <a:srcRect l="392" r="392"/>
          <a:stretch>
            <a:fillRect/>
          </a:stretch>
        </p:blipFill>
        <p:spPr bwMode="auto">
          <a:xfrm>
            <a:off x="1752600" y="2466975"/>
            <a:ext cx="5789613"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00008F"/>
                </a:solidFill>
              </a:rPr>
              <a:t>DOC Regional Innovation Clusters</a:t>
            </a:r>
            <a:endParaRPr lang="en-US" dirty="0">
              <a:solidFill>
                <a:srgbClr val="00008F"/>
              </a:solidFill>
            </a:endParaRPr>
          </a:p>
        </p:txBody>
      </p:sp>
      <p:sp>
        <p:nvSpPr>
          <p:cNvPr id="3" name="Content Placeholder 2"/>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SzPct val="100000"/>
              <a:buFont typeface="Arial" pitchFamily="34" charset="0"/>
              <a:buChar char="•"/>
              <a:defRPr/>
            </a:pPr>
            <a:r>
              <a:rPr lang="en-US" dirty="0" smtClean="0"/>
              <a:t>Sixteen federal agencies are working together on this unprecedented initiative to drive job growth through public-private partnerships in at least 20 regions around the country.  High-growth clusters from rural and urban regions across the nation will compete for award funds.  </a:t>
            </a:r>
          </a:p>
          <a:p>
            <a:pPr marL="548640" indent="-411480" fontAlgn="auto">
              <a:spcAft>
                <a:spcPts val="0"/>
              </a:spcAft>
              <a:buClr>
                <a:schemeClr val="tx1">
                  <a:shade val="95000"/>
                </a:schemeClr>
              </a:buClr>
              <a:buSzPct val="100000"/>
              <a:buFont typeface="Arial" pitchFamily="34" charset="0"/>
              <a:buChar char="•"/>
              <a:defRPr/>
            </a:pPr>
            <a:endParaRPr lang="en-US" dirty="0" smtClean="0"/>
          </a:p>
          <a:p>
            <a:pPr marL="548640" indent="-411480" fontAlgn="auto">
              <a:spcAft>
                <a:spcPts val="0"/>
              </a:spcAft>
              <a:buClr>
                <a:schemeClr val="tx1">
                  <a:shade val="95000"/>
                </a:schemeClr>
              </a:buClr>
              <a:buSzPct val="100000"/>
              <a:buFont typeface="Arial" pitchFamily="34" charset="0"/>
              <a:buChar char="•"/>
              <a:defRPr/>
            </a:pPr>
            <a:r>
              <a:rPr lang="en-US" dirty="0" smtClean="0"/>
              <a:t>The Innovation Accelerator Challenge will accelerate the development of strong industry clusters - like the Research Triangle in North Carolina - that promote robust economic ecosystems and the development of a skilled workforce  </a:t>
            </a:r>
          </a:p>
          <a:p>
            <a:pPr marL="548640" indent="-411480" fontAlgn="auto">
              <a:spcAft>
                <a:spcPts val="0"/>
              </a:spcAft>
              <a:buClr>
                <a:schemeClr val="tx1">
                  <a:shade val="95000"/>
                </a:schemeClr>
              </a:buClr>
              <a:buFont typeface="Wingdings 2"/>
              <a:buChar char=""/>
              <a:defRPr/>
            </a:pPr>
            <a:endParaRPr lang="en-US" dirty="0" smtClean="0"/>
          </a:p>
        </p:txBody>
      </p:sp>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2E99D7D-0C2B-4C47-AD05-DD7C62E27BEA}" type="slidenum">
              <a:rPr lang="en-US" altLang="en-US">
                <a:solidFill>
                  <a:srgbClr val="000000"/>
                </a:solidFill>
              </a:rPr>
              <a:pPr/>
              <a:t>17</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00008F"/>
                </a:solidFill>
              </a:rPr>
              <a:t>DOC Regional Innovation Clusters</a:t>
            </a:r>
            <a:br>
              <a:rPr lang="en-US" dirty="0" smtClean="0">
                <a:solidFill>
                  <a:srgbClr val="00008F"/>
                </a:solidFill>
              </a:rPr>
            </a:br>
            <a:r>
              <a:rPr lang="en-US" dirty="0" smtClean="0">
                <a:solidFill>
                  <a:srgbClr val="00008F"/>
                </a:solidFill>
              </a:rPr>
              <a:t>2010-13 -- $68M</a:t>
            </a:r>
            <a:endParaRPr lang="en-US" dirty="0">
              <a:solidFill>
                <a:srgbClr val="00008F"/>
              </a:solidFill>
            </a:endParaRPr>
          </a:p>
        </p:txBody>
      </p:sp>
      <p:sp>
        <p:nvSpPr>
          <p:cNvPr id="3" name="Content Placeholder 2"/>
          <p:cNvSpPr>
            <a:spLocks noGrp="1"/>
          </p:cNvSpPr>
          <p:nvPr>
            <p:ph idx="1"/>
          </p:nvPr>
        </p:nvSpPr>
        <p:spPr>
          <a:xfrm>
            <a:off x="152400" y="1600200"/>
            <a:ext cx="8763000" cy="4953000"/>
          </a:xfrm>
        </p:spPr>
        <p:txBody>
          <a:bodyPr>
            <a:normAutofit fontScale="62500" lnSpcReduction="20000"/>
          </a:bodyPr>
          <a:lstStyle/>
          <a:p>
            <a:pPr marL="548640" indent="-411480" fontAlgn="auto">
              <a:spcAft>
                <a:spcPts val="0"/>
              </a:spcAft>
              <a:buClr>
                <a:schemeClr val="tx1">
                  <a:shade val="95000"/>
                </a:schemeClr>
              </a:buClr>
              <a:buFont typeface="Wingdings 2"/>
              <a:buNone/>
              <a:defRPr/>
            </a:pPr>
            <a:r>
              <a:rPr lang="en-US" sz="3800" dirty="0" smtClean="0"/>
              <a:t>Clemson </a:t>
            </a:r>
            <a:r>
              <a:rPr lang="en-US" sz="3800" dirty="0"/>
              <a:t>University, Francis Marion University, South Carolina State University, and UNC Charlotte (</a:t>
            </a:r>
            <a:r>
              <a:rPr lang="en-US" sz="3800" i="1" dirty="0"/>
              <a:t>Carolinas Nuclear </a:t>
            </a:r>
            <a:r>
              <a:rPr lang="en-US" sz="3800" i="1" dirty="0" smtClean="0"/>
              <a:t>Collaborative</a:t>
            </a:r>
            <a:r>
              <a:rPr lang="en-US" sz="3800" dirty="0" smtClean="0"/>
              <a:t>)</a:t>
            </a:r>
            <a:endParaRPr lang="en-US" sz="3800" dirty="0"/>
          </a:p>
          <a:p>
            <a:pPr marL="548640" indent="-411480" fontAlgn="auto">
              <a:spcAft>
                <a:spcPts val="0"/>
              </a:spcAft>
              <a:buClr>
                <a:schemeClr val="tx1">
                  <a:shade val="95000"/>
                </a:schemeClr>
              </a:buClr>
              <a:buFont typeface="Wingdings 2"/>
              <a:buNone/>
              <a:defRPr/>
            </a:pPr>
            <a:r>
              <a:rPr lang="en-US" sz="3800" dirty="0" smtClean="0"/>
              <a:t>Delta </a:t>
            </a:r>
            <a:r>
              <a:rPr lang="en-US" sz="3800" dirty="0"/>
              <a:t>State University, Jackson State University, and University of Southern Mississippi (</a:t>
            </a:r>
            <a:r>
              <a:rPr lang="en-US" sz="3800" i="1" dirty="0"/>
              <a:t>Enterprise for Innovative Geospatial </a:t>
            </a:r>
            <a:r>
              <a:rPr lang="en-US" sz="3800" i="1" dirty="0" smtClean="0"/>
              <a:t>Solutions</a:t>
            </a:r>
            <a:r>
              <a:rPr lang="en-US" sz="3800" dirty="0" smtClean="0"/>
              <a:t>)</a:t>
            </a:r>
            <a:endParaRPr lang="en-US" sz="3800" dirty="0"/>
          </a:p>
          <a:p>
            <a:pPr marL="548640" indent="-411480" fontAlgn="auto">
              <a:spcAft>
                <a:spcPts val="0"/>
              </a:spcAft>
              <a:buClr>
                <a:schemeClr val="tx1">
                  <a:shade val="95000"/>
                </a:schemeClr>
              </a:buClr>
              <a:buFont typeface="Wingdings 2"/>
              <a:buNone/>
              <a:defRPr/>
            </a:pPr>
            <a:r>
              <a:rPr lang="en-US" sz="3800" dirty="0" smtClean="0"/>
              <a:t>Northern </a:t>
            </a:r>
            <a:r>
              <a:rPr lang="en-US" sz="3800" dirty="0"/>
              <a:t>Illinois University, Southern Illinois University Carbondale, and University of Illinois at Chicago (Illinois Science and Technology </a:t>
            </a:r>
            <a:r>
              <a:rPr lang="en-US" sz="3800" dirty="0" smtClean="0"/>
              <a:t>Coalition)</a:t>
            </a:r>
            <a:endParaRPr lang="en-US" sz="3800" dirty="0"/>
          </a:p>
          <a:p>
            <a:pPr marL="548640" indent="-411480" fontAlgn="auto">
              <a:spcAft>
                <a:spcPts val="0"/>
              </a:spcAft>
              <a:buClr>
                <a:schemeClr val="tx1">
                  <a:shade val="95000"/>
                </a:schemeClr>
              </a:buClr>
              <a:buFont typeface="Wingdings 2"/>
              <a:buNone/>
              <a:defRPr/>
            </a:pPr>
            <a:r>
              <a:rPr lang="en-US" sz="3800" dirty="0" smtClean="0"/>
              <a:t>Cleveland </a:t>
            </a:r>
            <a:r>
              <a:rPr lang="en-US" sz="3800" dirty="0"/>
              <a:t>State University, Youngstown State University, and University of Akron </a:t>
            </a:r>
            <a:r>
              <a:rPr lang="en-US" sz="3800" dirty="0" smtClean="0"/>
              <a:t>Job Accelerator </a:t>
            </a:r>
          </a:p>
          <a:p>
            <a:pPr marL="548640" indent="-411480" fontAlgn="auto">
              <a:spcAft>
                <a:spcPts val="0"/>
              </a:spcAft>
              <a:buClr>
                <a:schemeClr val="tx1">
                  <a:shade val="95000"/>
                </a:schemeClr>
              </a:buClr>
              <a:buFont typeface="Wingdings 2"/>
              <a:buNone/>
              <a:defRPr/>
            </a:pPr>
            <a:r>
              <a:rPr lang="en-US" sz="3800" dirty="0"/>
              <a:t>Rockford Area Aerospace </a:t>
            </a:r>
            <a:r>
              <a:rPr lang="en-US" sz="3800" dirty="0" smtClean="0"/>
              <a:t>Cluster</a:t>
            </a:r>
          </a:p>
          <a:p>
            <a:pPr marL="579438" indent="-442913" fontAlgn="auto">
              <a:spcAft>
                <a:spcPts val="0"/>
              </a:spcAft>
              <a:buClr>
                <a:schemeClr val="tx1">
                  <a:shade val="95000"/>
                </a:schemeClr>
              </a:buClr>
              <a:buFont typeface="Wingdings 2"/>
              <a:buNone/>
              <a:defRPr/>
            </a:pPr>
            <a:r>
              <a:rPr lang="en-US" sz="3800" dirty="0"/>
              <a:t>San Diego-Imperial Valley Renewable Energy Generation </a:t>
            </a:r>
            <a:r>
              <a:rPr lang="en-US" sz="3800" dirty="0" smtClean="0"/>
              <a:t>Training/Demonstration Center led by San Diego State University </a:t>
            </a:r>
            <a:endParaRPr lang="en-US" sz="3800" dirty="0"/>
          </a:p>
          <a:p>
            <a:pPr marL="548640" indent="-411480" fontAlgn="auto">
              <a:spcAft>
                <a:spcPts val="0"/>
              </a:spcAft>
              <a:buClr>
                <a:schemeClr val="tx1">
                  <a:shade val="95000"/>
                </a:schemeClr>
              </a:buClr>
              <a:buFont typeface="Wingdings 2"/>
              <a:buNone/>
              <a:defRPr/>
            </a:pPr>
            <a:endParaRPr lang="en-US" sz="3400" dirty="0"/>
          </a:p>
          <a:p>
            <a:pPr marL="548640" indent="-411480" fontAlgn="auto">
              <a:spcAft>
                <a:spcPts val="0"/>
              </a:spcAft>
              <a:buClr>
                <a:schemeClr val="tx1">
                  <a:shade val="95000"/>
                </a:schemeClr>
              </a:buClr>
              <a:buFont typeface="Wingdings 2"/>
              <a:buNone/>
              <a:defRPr/>
            </a:pPr>
            <a:endParaRPr lang="en-US" dirty="0" smtClean="0"/>
          </a:p>
        </p:txBody>
      </p:sp>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9B8E9E7-65E1-4E08-9C8B-5D47B7FB5988}" type="slidenum">
              <a:rPr lang="en-US" altLang="en-US">
                <a:solidFill>
                  <a:srgbClr val="000000"/>
                </a:solidFill>
              </a:rPr>
              <a:pPr/>
              <a:t>18</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010400" cy="1143000"/>
          </a:xfrm>
        </p:spPr>
        <p:txBody>
          <a:bodyPr/>
          <a:lstStyle/>
          <a:p>
            <a:pPr fontAlgn="auto">
              <a:spcAft>
                <a:spcPts val="0"/>
              </a:spcAft>
              <a:defRPr/>
            </a:pPr>
            <a:r>
              <a:rPr lang="en-US" dirty="0" smtClean="0"/>
              <a:t>Connecting the Dots</a:t>
            </a:r>
            <a:endParaRPr lang="en-US" dirty="0"/>
          </a:p>
        </p:txBody>
      </p:sp>
      <p:graphicFrame>
        <p:nvGraphicFramePr>
          <p:cNvPr id="4" name="Content Placeholder 3"/>
          <p:cNvGraphicFramePr>
            <a:graphicFrameLocks noGrp="1"/>
          </p:cNvGraphicFramePr>
          <p:nvPr>
            <p:ph idx="1"/>
          </p:nvPr>
        </p:nvGraphicFramePr>
        <p:xfrm>
          <a:off x="152400" y="12192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p:cNvSpPr>
            <a:spLocks noChangeAspect="1" noChangeArrowheads="1" noTextEdit="1"/>
          </p:cNvSpPr>
          <p:nvPr/>
        </p:nvSpPr>
        <p:spPr bwMode="auto">
          <a:xfrm>
            <a:off x="990600" y="381000"/>
            <a:ext cx="685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2743200"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9700" y="3041650"/>
            <a:ext cx="8839200" cy="3302000"/>
          </a:xfrm>
          <a:prstGeom prst="rect">
            <a:avLst/>
          </a:prstGeom>
          <a:noFill/>
        </p:spPr>
        <p:txBody>
          <a:bodyPr>
            <a:spAutoFit/>
          </a:bodyPr>
          <a:lstStyle/>
          <a:p>
            <a:pPr algn="ctr" fontAlgn="auto">
              <a:spcBef>
                <a:spcPts val="0"/>
              </a:spcBef>
              <a:spcAft>
                <a:spcPts val="0"/>
              </a:spcAft>
              <a:defRPr/>
            </a:pPr>
            <a:r>
              <a:rPr lang="en-US" sz="3600" b="1" dirty="0">
                <a:latin typeface="+mn-lt"/>
                <a:cs typeface="+mn-cs"/>
              </a:rPr>
              <a:t>2014 Research Agenda</a:t>
            </a:r>
          </a:p>
          <a:p>
            <a:pPr algn="ctr" fontAlgn="auto">
              <a:spcBef>
                <a:spcPts val="0"/>
              </a:spcBef>
              <a:spcAft>
                <a:spcPts val="0"/>
              </a:spcAft>
              <a:defRPr/>
            </a:pPr>
            <a:endParaRPr lang="en-US" sz="1050" dirty="0">
              <a:latin typeface="+mn-lt"/>
              <a:cs typeface="+mn-cs"/>
            </a:endParaRPr>
          </a:p>
          <a:p>
            <a:pPr algn="ctr" fontAlgn="auto">
              <a:spcBef>
                <a:spcPts val="0"/>
              </a:spcBef>
              <a:spcAft>
                <a:spcPts val="0"/>
              </a:spcAft>
              <a:defRPr/>
            </a:pPr>
            <a:r>
              <a:rPr lang="en-US" sz="3600" b="1" dirty="0">
                <a:latin typeface="Arial Black" pitchFamily="34" charset="0"/>
                <a:cs typeface="+mn-cs"/>
              </a:rPr>
              <a:t>University of Southern Mississippi</a:t>
            </a:r>
            <a:endParaRPr lang="en-US" sz="3600" b="1" dirty="0">
              <a:latin typeface="Arial Black" pitchFamily="34" charset="0"/>
              <a:cs typeface="+mn-cs"/>
            </a:endParaRPr>
          </a:p>
          <a:p>
            <a:pPr algn="ctr" fontAlgn="auto">
              <a:spcBef>
                <a:spcPts val="0"/>
              </a:spcBef>
              <a:spcAft>
                <a:spcPts val="0"/>
              </a:spcAft>
              <a:defRPr/>
            </a:pPr>
            <a:endParaRPr lang="en-US" b="1" dirty="0">
              <a:latin typeface="+mn-lt"/>
              <a:cs typeface="+mn-cs"/>
            </a:endParaRPr>
          </a:p>
          <a:p>
            <a:pPr algn="ctr" fontAlgn="auto">
              <a:spcBef>
                <a:spcPts val="0"/>
              </a:spcBef>
              <a:spcAft>
                <a:spcPts val="0"/>
              </a:spcAft>
              <a:defRPr/>
            </a:pPr>
            <a:r>
              <a:rPr lang="en-US" sz="3600" b="1" dirty="0">
                <a:latin typeface="+mj-lt"/>
                <a:cs typeface="+mn-cs"/>
              </a:rPr>
              <a:t>Richard Dunfee</a:t>
            </a:r>
          </a:p>
          <a:p>
            <a:pPr algn="ctr" fontAlgn="auto">
              <a:spcBef>
                <a:spcPts val="0"/>
              </a:spcBef>
              <a:spcAft>
                <a:spcPts val="0"/>
              </a:spcAft>
              <a:defRPr/>
            </a:pPr>
            <a:r>
              <a:rPr lang="en-US" sz="3600" b="1" dirty="0">
                <a:latin typeface="+mj-lt"/>
                <a:cs typeface="+mn-cs"/>
              </a:rPr>
              <a:t>Sandra George</a:t>
            </a:r>
          </a:p>
          <a:p>
            <a:pPr algn="ctr" fontAlgn="auto">
              <a:spcBef>
                <a:spcPts val="0"/>
              </a:spcBef>
              <a:spcAft>
                <a:spcPts val="0"/>
              </a:spcAft>
              <a:defRPr/>
            </a:pPr>
            <a:r>
              <a:rPr lang="en-US" sz="3600" b="1" dirty="0">
                <a:latin typeface="+mj-lt"/>
                <a:cs typeface="+mn-cs"/>
              </a:rPr>
              <a:t>Richard Wellons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fontAlgn="auto">
              <a:spcAft>
                <a:spcPts val="0"/>
              </a:spcAft>
              <a:defRPr/>
            </a:pPr>
            <a:r>
              <a:rPr lang="en-US" dirty="0" smtClean="0">
                <a:solidFill>
                  <a:srgbClr val="00008F"/>
                </a:solidFill>
              </a:rPr>
              <a:t>Startup America Policy Challenge</a:t>
            </a:r>
            <a:endParaRPr lang="en-US" dirty="0">
              <a:solidFill>
                <a:srgbClr val="00008F"/>
              </a:solidFill>
            </a:endParaRPr>
          </a:p>
        </p:txBody>
      </p:sp>
      <p:sp>
        <p:nvSpPr>
          <p:cNvPr id="3" name="Content Placeholder 2"/>
          <p:cNvSpPr>
            <a:spLocks noGrp="1"/>
          </p:cNvSpPr>
          <p:nvPr>
            <p:ph idx="1"/>
          </p:nvPr>
        </p:nvSpPr>
        <p:spPr>
          <a:xfrm>
            <a:off x="457200" y="1295400"/>
            <a:ext cx="8229600" cy="5257800"/>
          </a:xfrm>
        </p:spPr>
        <p:txBody>
          <a:bodyPr>
            <a:normAutofit/>
          </a:bodyPr>
          <a:lstStyle/>
          <a:p>
            <a:pPr marL="168275" indent="-31750" fontAlgn="auto">
              <a:spcAft>
                <a:spcPts val="0"/>
              </a:spcAft>
              <a:buClr>
                <a:schemeClr val="tx1">
                  <a:shade val="95000"/>
                </a:schemeClr>
              </a:buClr>
              <a:buFont typeface="Wingdings 2"/>
              <a:buNone/>
              <a:defRPr/>
            </a:pPr>
            <a:r>
              <a:rPr lang="en-US" b="1" dirty="0" smtClean="0"/>
              <a:t>Forums about Funding &amp; Policy to Promote Entrepreneurship – </a:t>
            </a:r>
            <a:endParaRPr lang="en-US" b="1" dirty="0" smtClean="0">
              <a:hlinkClick r:id="rId2"/>
            </a:endParaRPr>
          </a:p>
          <a:p>
            <a:pPr marL="548640" indent="-411480" fontAlgn="auto">
              <a:spcAft>
                <a:spcPts val="0"/>
              </a:spcAft>
              <a:buClr>
                <a:schemeClr val="tx1">
                  <a:shade val="95000"/>
                </a:schemeClr>
              </a:buClr>
              <a:buSzPct val="100000"/>
              <a:buFont typeface="Arial" pitchFamily="34" charset="0"/>
              <a:buChar char="•"/>
              <a:defRPr/>
            </a:pPr>
            <a:r>
              <a:rPr lang="en-US" dirty="0" smtClean="0">
                <a:hlinkClick r:id="rId2"/>
              </a:rPr>
              <a:t>In the U.S. education system, what can the government do to best enable the use of new learning technologies?</a:t>
            </a:r>
            <a:endParaRPr lang="en-US" dirty="0" smtClean="0"/>
          </a:p>
          <a:p>
            <a:pPr marL="548640" indent="-411480" fontAlgn="auto">
              <a:spcAft>
                <a:spcPts val="0"/>
              </a:spcAft>
              <a:buClr>
                <a:schemeClr val="tx1">
                  <a:shade val="95000"/>
                </a:schemeClr>
              </a:buClr>
              <a:buSzPct val="100000"/>
              <a:buFont typeface="Arial" pitchFamily="34" charset="0"/>
              <a:buChar char="•"/>
              <a:defRPr/>
            </a:pPr>
            <a:r>
              <a:rPr lang="en-US" dirty="0" smtClean="0">
                <a:hlinkClick r:id="rId3"/>
              </a:rPr>
              <a:t>In the U.S. energy system, what can the government do to best enable the use of new clean energy technologies?</a:t>
            </a:r>
            <a:endParaRPr lang="en-US" dirty="0" smtClean="0"/>
          </a:p>
          <a:p>
            <a:pPr marL="548640" indent="-411480" fontAlgn="auto">
              <a:spcAft>
                <a:spcPts val="0"/>
              </a:spcAft>
              <a:buClr>
                <a:schemeClr val="tx1">
                  <a:shade val="95000"/>
                </a:schemeClr>
              </a:buClr>
              <a:buSzPct val="100000"/>
              <a:buFont typeface="Arial" pitchFamily="34" charset="0"/>
              <a:buChar char="•"/>
              <a:defRPr/>
            </a:pPr>
            <a:r>
              <a:rPr lang="en-US" dirty="0" smtClean="0">
                <a:hlinkClick r:id="rId4"/>
              </a:rPr>
              <a:t>In the U.S. healthcare system, what can the government do to best enable the use of new health information technologies?</a:t>
            </a:r>
            <a:endParaRPr lang="en-US" dirty="0" smtClean="0"/>
          </a:p>
          <a:p>
            <a:pPr marL="548640" indent="-411480" fontAlgn="auto">
              <a:spcAft>
                <a:spcPts val="0"/>
              </a:spcAft>
              <a:buClr>
                <a:schemeClr val="tx1">
                  <a:shade val="95000"/>
                </a:schemeClr>
              </a:buClr>
              <a:buFont typeface="Wingdings 2"/>
              <a:buNone/>
              <a:defRPr/>
            </a:pPr>
            <a:endParaRPr lang="en-US"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CB01EF1-E579-4928-8680-C412FC82C28E}" type="slidenum">
              <a:rPr lang="en-US" altLang="en-US">
                <a:solidFill>
                  <a:srgbClr val="000000"/>
                </a:solidFill>
              </a:rPr>
              <a:pPr/>
              <a:t>20</a:t>
            </a:fld>
            <a:endParaRPr lang="en-US" altLang="en-US">
              <a:solidFill>
                <a:srgbClr val="000000"/>
              </a:solidFill>
            </a:endParaRPr>
          </a:p>
        </p:txBody>
      </p:sp>
      <p:pic>
        <p:nvPicPr>
          <p:cNvPr id="2560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8409"/>
            <a:ext cx="8229600" cy="938391"/>
          </a:xfrm>
        </p:spPr>
        <p:txBody>
          <a:bodyPr/>
          <a:lstStyle/>
          <a:p>
            <a:pPr fontAlgn="auto">
              <a:spcAft>
                <a:spcPts val="0"/>
              </a:spcAft>
              <a:defRPr/>
            </a:pPr>
            <a:r>
              <a:rPr lang="en-US" dirty="0" smtClean="0"/>
              <a:t>2013 DOC Activity</a:t>
            </a: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E2BCB78-9A18-4E2E-A492-F5DD328F2361}" type="slidenum">
              <a:rPr lang="en-US" altLang="en-US">
                <a:solidFill>
                  <a:srgbClr val="000000"/>
                </a:solidFill>
              </a:rPr>
              <a:pPr/>
              <a:t>21</a:t>
            </a:fld>
            <a:endParaRPr lang="en-US" altLang="en-US">
              <a:solidFill>
                <a:srgbClr val="000000"/>
              </a:solidFill>
            </a:endParaRPr>
          </a:p>
        </p:txBody>
      </p:sp>
      <p:sp>
        <p:nvSpPr>
          <p:cNvPr id="26628" name="Rectangle 3"/>
          <p:cNvSpPr>
            <a:spLocks noChangeArrowheads="1"/>
          </p:cNvSpPr>
          <p:nvPr/>
        </p:nvSpPr>
        <p:spPr bwMode="auto">
          <a:xfrm>
            <a:off x="228600" y="923925"/>
            <a:ext cx="8763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000"/>
              <a:t>November 27, 2013 – DOC Invests $2.4 Million to Support Economic and Job Growth in Three States</a:t>
            </a:r>
          </a:p>
          <a:p>
            <a:r>
              <a:rPr lang="en-US" altLang="en-US" sz="2000"/>
              <a:t>November 5 – DOC Unveils Report Showing How Universities are Fueling Innovation and Entrepreneurship to Keep America Competitive. </a:t>
            </a:r>
          </a:p>
          <a:p>
            <a:r>
              <a:rPr lang="en-US" altLang="en-US" sz="2000"/>
              <a:t>October 22 –  Administration Awards $20.5 Million in Make It In America Challenge Grants To Spur Business Investment and Job Creation </a:t>
            </a:r>
          </a:p>
          <a:p>
            <a:r>
              <a:rPr lang="en-US" altLang="en-US" sz="2000"/>
              <a:t>September 25 – Obama Administration Officials Announce $7M In Grants and DOC Invests $21 Million to Support Economic and Job Growth in 11 States</a:t>
            </a:r>
          </a:p>
          <a:p>
            <a:r>
              <a:rPr lang="en-US" altLang="en-US" sz="2000"/>
              <a:t>September 23 -- U.S. DOC Announces $1 Million Investment to Help Develop an International Commerce Strategy for Louisiana</a:t>
            </a:r>
          </a:p>
          <a:p>
            <a:r>
              <a:rPr lang="en-US" altLang="en-US" sz="2000"/>
              <a:t>September 19 – DOC Announces $200,000 Investment to Help Grow Colorado’s Advanced Industries Sector</a:t>
            </a:r>
          </a:p>
          <a:p>
            <a:r>
              <a:rPr lang="en-US" altLang="en-US" sz="2000"/>
              <a:t>September 12 – DOC Invests $300,000 to Support Green Building Materials Manufacturing in New York City</a:t>
            </a:r>
          </a:p>
          <a:p>
            <a:r>
              <a:rPr lang="en-US" altLang="en-US" sz="2000"/>
              <a:t>September 11 – DOC Invests $8.1 Million to Support Economic and Job Growth in Six States – AND– DOC Invests $6.4 Million to Support Critical Infrastructure in Florida, Massachusetts, South Carolina, and Washington, D.C.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fontAlgn="auto">
              <a:spcAft>
                <a:spcPts val="0"/>
              </a:spcAft>
              <a:defRPr/>
            </a:pPr>
            <a:r>
              <a:rPr lang="en-US" dirty="0" smtClean="0">
                <a:solidFill>
                  <a:srgbClr val="00008F"/>
                </a:solidFill>
              </a:rPr>
              <a:t>Make it in America Program</a:t>
            </a:r>
            <a:br>
              <a:rPr lang="en-US" dirty="0" smtClean="0">
                <a:solidFill>
                  <a:srgbClr val="00008F"/>
                </a:solidFill>
              </a:rPr>
            </a:br>
            <a:endParaRPr lang="en-US" dirty="0">
              <a:solidFill>
                <a:srgbClr val="00008F"/>
              </a:solidFill>
            </a:endParaRPr>
          </a:p>
        </p:txBody>
      </p:sp>
      <p:sp>
        <p:nvSpPr>
          <p:cNvPr id="3" name="Content Placeholder 2"/>
          <p:cNvSpPr>
            <a:spLocks noGrp="1"/>
          </p:cNvSpPr>
          <p:nvPr>
            <p:ph idx="1"/>
          </p:nvPr>
        </p:nvSpPr>
        <p:spPr>
          <a:xfrm>
            <a:off x="0" y="914400"/>
            <a:ext cx="9144000" cy="5486400"/>
          </a:xfrm>
        </p:spPr>
        <p:txBody>
          <a:bodyPr>
            <a:normAutofit/>
          </a:bodyPr>
          <a:lstStyle/>
          <a:p>
            <a:pPr marL="137160" indent="0" fontAlgn="auto">
              <a:spcAft>
                <a:spcPts val="0"/>
              </a:spcAft>
              <a:buClr>
                <a:schemeClr val="tx1">
                  <a:shade val="95000"/>
                </a:schemeClr>
              </a:buClr>
              <a:buFont typeface="Wingdings 2"/>
              <a:buNone/>
              <a:defRPr/>
            </a:pPr>
            <a:r>
              <a:rPr lang="en-US" sz="2400" b="1" dirty="0" smtClean="0"/>
              <a:t>Overall Objective</a:t>
            </a:r>
            <a:r>
              <a:rPr lang="en-US" sz="2400" dirty="0" smtClean="0"/>
              <a:t>: </a:t>
            </a:r>
          </a:p>
          <a:p>
            <a:pPr marL="868680" lvl="1" indent="-283464" fontAlgn="auto">
              <a:spcAft>
                <a:spcPts val="0"/>
              </a:spcAft>
              <a:buSzPct val="100000"/>
              <a:buFont typeface="Arial" pitchFamily="34" charset="0"/>
              <a:buChar char="•"/>
              <a:defRPr/>
            </a:pPr>
            <a:r>
              <a:rPr lang="en-US" dirty="0" smtClean="0"/>
              <a:t>Make </a:t>
            </a:r>
            <a:r>
              <a:rPr lang="en-US" dirty="0"/>
              <a:t>it more attractive for businesses to build, continue, or expand their operations in the United </a:t>
            </a:r>
            <a:r>
              <a:rPr lang="en-US" dirty="0" smtClean="0"/>
              <a:t>States by providing support to universities research, workforce and economic  development efforts and business incubators. </a:t>
            </a:r>
          </a:p>
          <a:p>
            <a:pPr marL="548640" indent="-411480" fontAlgn="auto">
              <a:spcAft>
                <a:spcPts val="0"/>
              </a:spcAft>
              <a:buClr>
                <a:schemeClr val="tx1">
                  <a:shade val="95000"/>
                </a:schemeClr>
              </a:buClr>
              <a:buFont typeface="Wingdings 2"/>
              <a:buNone/>
              <a:defRPr/>
            </a:pPr>
            <a:r>
              <a:rPr lang="en-US" sz="2400" b="1" dirty="0" smtClean="0"/>
              <a:t>FY 13 Funding</a:t>
            </a:r>
            <a:r>
              <a:rPr lang="en-US" sz="2400" dirty="0" smtClean="0"/>
              <a:t>: </a:t>
            </a:r>
          </a:p>
          <a:p>
            <a:pPr marL="868680" lvl="1" indent="-283464" fontAlgn="auto">
              <a:spcAft>
                <a:spcPts val="0"/>
              </a:spcAft>
              <a:buSzPct val="100000"/>
              <a:buFont typeface="Arial" pitchFamily="34" charset="0"/>
              <a:buChar char="•"/>
              <a:defRPr/>
            </a:pPr>
            <a:r>
              <a:rPr lang="en-US" dirty="0" smtClean="0"/>
              <a:t>The </a:t>
            </a:r>
            <a:r>
              <a:rPr lang="en-US" dirty="0"/>
              <a:t>Hollings Manufacturing Extension Partnership (MEP) </a:t>
            </a:r>
            <a:r>
              <a:rPr lang="en-US" dirty="0" smtClean="0"/>
              <a:t>awarded $3.75 million. </a:t>
            </a:r>
          </a:p>
          <a:p>
            <a:pPr marL="868680" lvl="1" indent="-283464" fontAlgn="auto">
              <a:spcAft>
                <a:spcPts val="0"/>
              </a:spcAft>
              <a:buSzPct val="100000"/>
              <a:buFont typeface="Arial" pitchFamily="34" charset="0"/>
              <a:buChar char="•"/>
              <a:defRPr/>
            </a:pPr>
            <a:r>
              <a:rPr lang="en-US" dirty="0" smtClean="0"/>
              <a:t>Department of Commerce's Economic Development Administration, the Department of Labor's Employment and Training Administration, and the Delta Regional Authority awarded $20.5 million.</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0C04C41-08AE-497B-9004-FBEEF5556EEA}" type="slidenum">
              <a:rPr lang="en-US" altLang="en-US">
                <a:solidFill>
                  <a:srgbClr val="000000"/>
                </a:solidFill>
              </a:rPr>
              <a:pPr/>
              <a:t>22</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fontAlgn="auto">
              <a:spcAft>
                <a:spcPts val="0"/>
              </a:spcAft>
              <a:defRPr/>
            </a:pPr>
            <a:r>
              <a:rPr lang="en-US" dirty="0"/>
              <a:t>Investing in Manufacturing Communities </a:t>
            </a:r>
            <a:r>
              <a:rPr lang="en-US" dirty="0" smtClean="0"/>
              <a:t>Partnership (IMCP)</a:t>
            </a:r>
            <a:endParaRPr lang="en-US" dirty="0"/>
          </a:p>
        </p:txBody>
      </p:sp>
      <p:sp>
        <p:nvSpPr>
          <p:cNvPr id="3" name="Content Placeholder 2"/>
          <p:cNvSpPr>
            <a:spLocks noGrp="1"/>
          </p:cNvSpPr>
          <p:nvPr>
            <p:ph idx="1"/>
          </p:nvPr>
        </p:nvSpPr>
        <p:spPr>
          <a:xfrm>
            <a:off x="0" y="1676400"/>
            <a:ext cx="9144000" cy="4724400"/>
          </a:xfrm>
        </p:spPr>
        <p:txBody>
          <a:bodyPr>
            <a:normAutofit fontScale="92500" lnSpcReduction="10000"/>
          </a:bodyPr>
          <a:lstStyle/>
          <a:p>
            <a:pPr marL="548640" indent="-411480" fontAlgn="auto">
              <a:spcAft>
                <a:spcPts val="0"/>
              </a:spcAft>
              <a:buClr>
                <a:schemeClr val="tx1">
                  <a:shade val="95000"/>
                </a:schemeClr>
              </a:buClr>
              <a:buSzPct val="100000"/>
              <a:buFont typeface="Arial" pitchFamily="34" charset="0"/>
              <a:buChar char="•"/>
              <a:defRPr/>
            </a:pPr>
            <a:r>
              <a:rPr lang="en-US" dirty="0"/>
              <a:t>An administration-wide initiative led by the White House and the U.S. Department of </a:t>
            </a:r>
            <a:r>
              <a:rPr lang="en-US" dirty="0" smtClean="0"/>
              <a:t>Commerce</a:t>
            </a:r>
            <a:r>
              <a:rPr lang="en-US" dirty="0"/>
              <a:t>, </a:t>
            </a:r>
            <a:r>
              <a:rPr lang="en-US" dirty="0">
                <a:hlinkClick r:id="rId2"/>
              </a:rPr>
              <a:t>http://</a:t>
            </a:r>
            <a:r>
              <a:rPr lang="en-US" dirty="0" smtClean="0">
                <a:hlinkClick r:id="rId2"/>
              </a:rPr>
              <a:t>www.commerce.gov/IMCP</a:t>
            </a:r>
            <a:r>
              <a:rPr lang="en-US" dirty="0" smtClean="0"/>
              <a:t> </a:t>
            </a:r>
          </a:p>
          <a:p>
            <a:pPr marL="548640" indent="-411480" fontAlgn="auto">
              <a:spcAft>
                <a:spcPts val="0"/>
              </a:spcAft>
              <a:buClr>
                <a:schemeClr val="tx1">
                  <a:shade val="95000"/>
                </a:schemeClr>
              </a:buClr>
              <a:buSzPct val="100000"/>
              <a:buFont typeface="Arial" pitchFamily="34" charset="0"/>
              <a:buChar char="•"/>
              <a:defRPr/>
            </a:pPr>
            <a:endParaRPr lang="en-US" dirty="0" smtClean="0"/>
          </a:p>
          <a:p>
            <a:pPr marL="548640" indent="-411480" fontAlgn="auto">
              <a:spcAft>
                <a:spcPts val="0"/>
              </a:spcAft>
              <a:buClr>
                <a:schemeClr val="tx1">
                  <a:shade val="95000"/>
                </a:schemeClr>
              </a:buClr>
              <a:buSzPct val="100000"/>
              <a:buFont typeface="Arial" pitchFamily="34" charset="0"/>
              <a:buChar char="•"/>
              <a:defRPr/>
            </a:pPr>
            <a:r>
              <a:rPr lang="en-US" dirty="0" smtClean="0"/>
              <a:t>Two Phase Competition encourages </a:t>
            </a:r>
            <a:r>
              <a:rPr lang="en-US" dirty="0"/>
              <a:t>communities to devise comprehensive economic development strategies that </a:t>
            </a:r>
            <a:r>
              <a:rPr lang="en-US" dirty="0" smtClean="0"/>
              <a:t>attract global </a:t>
            </a:r>
            <a:r>
              <a:rPr lang="en-US" dirty="0"/>
              <a:t>manufacturers and their supply chains</a:t>
            </a:r>
            <a:r>
              <a:rPr lang="en-US" dirty="0" smtClean="0"/>
              <a:t>.</a:t>
            </a:r>
          </a:p>
          <a:p>
            <a:pPr marL="548640" indent="-411480" fontAlgn="auto">
              <a:spcAft>
                <a:spcPts val="0"/>
              </a:spcAft>
              <a:buClr>
                <a:schemeClr val="tx1">
                  <a:shade val="95000"/>
                </a:schemeClr>
              </a:buClr>
              <a:buSzPct val="100000"/>
              <a:buFont typeface="Arial" pitchFamily="34" charset="0"/>
              <a:buChar char="•"/>
              <a:defRPr/>
            </a:pPr>
            <a:endParaRPr lang="en-US" dirty="0" smtClean="0"/>
          </a:p>
          <a:p>
            <a:pPr marL="548640" indent="-411480" fontAlgn="auto">
              <a:spcAft>
                <a:spcPts val="0"/>
              </a:spcAft>
              <a:buClr>
                <a:schemeClr val="tx1">
                  <a:shade val="95000"/>
                </a:schemeClr>
              </a:buClr>
              <a:buSzPct val="100000"/>
              <a:buFont typeface="Arial" pitchFamily="34" charset="0"/>
              <a:buChar char="•"/>
              <a:defRPr/>
            </a:pPr>
            <a:r>
              <a:rPr lang="en-US" dirty="0" smtClean="0"/>
              <a:t>Areas </a:t>
            </a:r>
            <a:r>
              <a:rPr lang="en-US" dirty="0"/>
              <a:t>of focus: workforce and training; </a:t>
            </a:r>
            <a:r>
              <a:rPr lang="en-US" dirty="0" smtClean="0"/>
              <a:t>advanced </a:t>
            </a:r>
            <a:r>
              <a:rPr lang="en-US" dirty="0"/>
              <a:t>research</a:t>
            </a:r>
            <a:r>
              <a:rPr lang="en-US" dirty="0" smtClean="0"/>
              <a:t>; infrastructure </a:t>
            </a:r>
            <a:r>
              <a:rPr lang="en-US" dirty="0"/>
              <a:t>and site </a:t>
            </a:r>
            <a:r>
              <a:rPr lang="en-US" dirty="0" smtClean="0"/>
              <a:t>development; supply </a:t>
            </a:r>
            <a:r>
              <a:rPr lang="en-US" dirty="0"/>
              <a:t>chain support</a:t>
            </a:r>
            <a:r>
              <a:rPr lang="en-US" dirty="0" smtClean="0"/>
              <a:t>; export </a:t>
            </a:r>
            <a:r>
              <a:rPr lang="en-US" dirty="0"/>
              <a:t>promotion</a:t>
            </a:r>
            <a:r>
              <a:rPr lang="en-US" dirty="0" smtClean="0"/>
              <a:t>; and </a:t>
            </a:r>
            <a:r>
              <a:rPr lang="en-US" dirty="0"/>
              <a:t>capital </a:t>
            </a:r>
            <a:r>
              <a:rPr lang="en-US" dirty="0" smtClean="0"/>
              <a:t>access</a:t>
            </a:r>
          </a:p>
          <a:p>
            <a:pPr marL="548640" indent="-411480" fontAlgn="auto">
              <a:spcAft>
                <a:spcPts val="0"/>
              </a:spcAft>
              <a:buClr>
                <a:schemeClr val="tx1">
                  <a:shade val="95000"/>
                </a:schemeClr>
              </a:buClr>
              <a:buFont typeface="Wingdings 2"/>
              <a:buChar char=""/>
              <a:defRPr/>
            </a:pPr>
            <a:endParaRPr lang="en-US" sz="2400"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65DDF64-D9E8-401D-A86E-65D0B38887A3}" type="slidenum">
              <a:rPr lang="en-US" altLang="en-US">
                <a:solidFill>
                  <a:srgbClr val="000000"/>
                </a:solidFill>
              </a:rPr>
              <a:pPr/>
              <a:t>23</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fontAlgn="auto">
              <a:spcAft>
                <a:spcPts val="0"/>
              </a:spcAft>
              <a:defRPr/>
            </a:pPr>
            <a:r>
              <a:rPr lang="en-US" dirty="0"/>
              <a:t>Investing in Manufacturing Communities Partnership (IMCP</a:t>
            </a:r>
            <a:r>
              <a:rPr lang="en-US" dirty="0" smtClean="0"/>
              <a:t>) Cont. </a:t>
            </a:r>
            <a:endParaRPr lang="en-US" dirty="0"/>
          </a:p>
        </p:txBody>
      </p:sp>
      <p:sp>
        <p:nvSpPr>
          <p:cNvPr id="3" name="Content Placeholder 2"/>
          <p:cNvSpPr>
            <a:spLocks noGrp="1"/>
          </p:cNvSpPr>
          <p:nvPr>
            <p:ph idx="1"/>
          </p:nvPr>
        </p:nvSpPr>
        <p:spPr>
          <a:xfrm>
            <a:off x="0" y="1600200"/>
            <a:ext cx="8991600" cy="5105400"/>
          </a:xfrm>
        </p:spPr>
        <p:txBody>
          <a:bodyPr>
            <a:normAutofit lnSpcReduction="10000"/>
          </a:bodyPr>
          <a:lstStyle/>
          <a:p>
            <a:pPr marL="548640" indent="-411480" fontAlgn="auto">
              <a:spcAft>
                <a:spcPts val="0"/>
              </a:spcAft>
              <a:buClr>
                <a:schemeClr val="tx1">
                  <a:shade val="95000"/>
                </a:schemeClr>
              </a:buClr>
              <a:buSzPct val="100000"/>
              <a:buFont typeface="Arial" pitchFamily="34" charset="0"/>
              <a:buChar char="•"/>
              <a:defRPr/>
            </a:pPr>
            <a:r>
              <a:rPr lang="en-US" dirty="0"/>
              <a:t>In</a:t>
            </a:r>
            <a:r>
              <a:rPr lang="en-US" b="1" dirty="0"/>
              <a:t> Phase 1:</a:t>
            </a:r>
            <a:r>
              <a:rPr lang="en-US" dirty="0"/>
              <a:t> 44 communities were awarded $7 million to support the creation of economic development strategies.</a:t>
            </a:r>
          </a:p>
          <a:p>
            <a:pPr marL="548640" indent="-411480" fontAlgn="auto">
              <a:spcAft>
                <a:spcPts val="0"/>
              </a:spcAft>
              <a:buClr>
                <a:schemeClr val="tx1">
                  <a:shade val="95000"/>
                </a:schemeClr>
              </a:buClr>
              <a:buSzPct val="100000"/>
              <a:buFont typeface="Arial" pitchFamily="34" charset="0"/>
              <a:buChar char="•"/>
              <a:defRPr/>
            </a:pPr>
            <a:r>
              <a:rPr lang="en-US" dirty="0"/>
              <a:t>In </a:t>
            </a:r>
            <a:r>
              <a:rPr lang="en-US" b="1" dirty="0"/>
              <a:t>Phase 2:</a:t>
            </a:r>
            <a:r>
              <a:rPr lang="en-US" dirty="0"/>
              <a:t> </a:t>
            </a:r>
            <a:r>
              <a:rPr lang="en-US" dirty="0" smtClean="0"/>
              <a:t>up </a:t>
            </a:r>
            <a:r>
              <a:rPr lang="en-US" dirty="0"/>
              <a:t>to 12 communities will receive a designation of “Manufacturing Community” </a:t>
            </a:r>
            <a:r>
              <a:rPr lang="en-US" dirty="0" smtClean="0"/>
              <a:t>giving them </a:t>
            </a:r>
            <a:r>
              <a:rPr lang="en-US" dirty="0"/>
              <a:t>elevated consideration for $1.3 billion in federal dollars and assistance from 10 cabinet departments/agencies.</a:t>
            </a:r>
          </a:p>
          <a:p>
            <a:pPr marL="548640" indent="-411480" fontAlgn="auto">
              <a:spcAft>
                <a:spcPts val="0"/>
              </a:spcAft>
              <a:buClr>
                <a:schemeClr val="tx1">
                  <a:shade val="95000"/>
                </a:schemeClr>
              </a:buClr>
              <a:buSzPct val="100000"/>
              <a:buFont typeface="Arial" pitchFamily="34" charset="0"/>
              <a:buChar char="•"/>
              <a:defRPr/>
            </a:pPr>
            <a:r>
              <a:rPr lang="en-US" dirty="0"/>
              <a:t>Communities must apply by </a:t>
            </a:r>
            <a:r>
              <a:rPr lang="en-US" b="1" dirty="0">
                <a:solidFill>
                  <a:srgbClr val="C00000"/>
                </a:solidFill>
              </a:rPr>
              <a:t>March 14, 2014</a:t>
            </a:r>
            <a:r>
              <a:rPr lang="en-US" dirty="0"/>
              <a:t> to be considered. Eligibility for Phase 2 is not contingent on having won Phase 1. </a:t>
            </a:r>
            <a:r>
              <a:rPr lang="en-US" dirty="0">
                <a:hlinkClick r:id="rId3"/>
              </a:rPr>
              <a:t>http://www.eda.gov/challenges/imcp</a:t>
            </a:r>
            <a:r>
              <a:rPr lang="en-US" dirty="0" smtClean="0">
                <a:hlinkClick r:id="rId3"/>
              </a:rPr>
              <a:t>/</a:t>
            </a:r>
            <a:r>
              <a:rPr lang="en-US" dirty="0" smtClean="0"/>
              <a:t> </a:t>
            </a:r>
            <a:endParaRPr lang="en-US" dirty="0"/>
          </a:p>
          <a:p>
            <a:pPr marL="548640" indent="-411480" fontAlgn="auto">
              <a:spcAft>
                <a:spcPts val="0"/>
              </a:spcAft>
              <a:buClr>
                <a:schemeClr val="tx1">
                  <a:shade val="95000"/>
                </a:schemeClr>
              </a:buClr>
              <a:buFont typeface="Wingdings 2"/>
              <a:buChar char=""/>
              <a:defRPr/>
            </a:pP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2758655-78A2-42A2-BDC9-4427AC7FFB0E}" type="slidenum">
              <a:rPr lang="en-US" altLang="en-US">
                <a:solidFill>
                  <a:srgbClr val="000000"/>
                </a:solidFill>
              </a:rPr>
              <a:pPr/>
              <a:t>24</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lvl="1" fontAlgn="auto">
              <a:spcAft>
                <a:spcPts val="0"/>
              </a:spcAft>
              <a:defRPr/>
            </a:pPr>
            <a:r>
              <a:rPr lang="en-US" sz="4400" dirty="0">
                <a:solidFill>
                  <a:srgbClr val="00008F"/>
                </a:solidFill>
              </a:rPr>
              <a:t>SBIR/STTR Programs</a:t>
            </a:r>
            <a:r>
              <a:rPr lang="en-US" sz="1800" b="0" dirty="0">
                <a:solidFill>
                  <a:srgbClr val="00008F"/>
                </a:solidFill>
              </a:rPr>
              <a:t/>
            </a:r>
            <a:br>
              <a:rPr lang="en-US" sz="1800" b="0" dirty="0">
                <a:solidFill>
                  <a:srgbClr val="00008F"/>
                </a:solidFill>
              </a:rPr>
            </a:br>
            <a:r>
              <a:rPr lang="en-US" sz="2400" b="0" dirty="0">
                <a:solidFill>
                  <a:sysClr val="windowText" lastClr="000000"/>
                </a:solidFill>
                <a:hlinkClick r:id="rId3"/>
              </a:rPr>
              <a:t>http://www.sbir.gov/solicitations</a:t>
            </a:r>
            <a:r>
              <a:rPr lang="en-US" sz="1800" b="0" dirty="0">
                <a:solidFill>
                  <a:sysClr val="windowText" lastClr="000000"/>
                </a:solidFill>
              </a:rPr>
              <a:t/>
            </a:r>
            <a:br>
              <a:rPr lang="en-US" sz="1800" b="0" dirty="0">
                <a:solidFill>
                  <a:sysClr val="windowText" lastClr="000000"/>
                </a:solidFill>
              </a:rPr>
            </a:br>
            <a:endParaRPr lang="en-US" sz="1800" b="0" dirty="0">
              <a:solidFill>
                <a:srgbClr val="00008F"/>
              </a:solidFill>
            </a:endParaRPr>
          </a:p>
        </p:txBody>
      </p:sp>
      <p:sp>
        <p:nvSpPr>
          <p:cNvPr id="3" name="Content Placeholder 2"/>
          <p:cNvSpPr>
            <a:spLocks noGrp="1"/>
          </p:cNvSpPr>
          <p:nvPr>
            <p:ph idx="1"/>
          </p:nvPr>
        </p:nvSpPr>
        <p:spPr>
          <a:xfrm>
            <a:off x="0" y="1447800"/>
            <a:ext cx="9144000" cy="5257800"/>
          </a:xfrm>
        </p:spPr>
        <p:txBody>
          <a:bodyPr>
            <a:normAutofit lnSpcReduction="10000"/>
          </a:bodyPr>
          <a:lstStyle/>
          <a:p>
            <a:pPr marL="548640" indent="-411480" fontAlgn="auto">
              <a:spcAft>
                <a:spcPts val="0"/>
              </a:spcAft>
              <a:buClrTx/>
              <a:buFont typeface="Arial" pitchFamily="34" charset="0"/>
              <a:buChar char="•"/>
              <a:defRPr/>
            </a:pPr>
            <a:r>
              <a:rPr lang="en-US" dirty="0" smtClean="0"/>
              <a:t>Coordinated by SBA; authorized through 2017</a:t>
            </a:r>
          </a:p>
          <a:p>
            <a:pPr marL="548640" indent="-411480" fontAlgn="auto">
              <a:spcAft>
                <a:spcPts val="0"/>
              </a:spcAft>
              <a:buClrTx/>
              <a:buFont typeface="Arial" pitchFamily="34" charset="0"/>
              <a:buChar char="•"/>
              <a:defRPr/>
            </a:pPr>
            <a:r>
              <a:rPr lang="en-US" dirty="0" smtClean="0"/>
              <a:t>3 phase programs geared toward commercialization</a:t>
            </a:r>
          </a:p>
          <a:p>
            <a:pPr marL="137160" indent="0" fontAlgn="auto">
              <a:spcAft>
                <a:spcPts val="0"/>
              </a:spcAft>
              <a:buClrTx/>
              <a:buFont typeface="Wingdings 2"/>
              <a:buNone/>
              <a:defRPr/>
            </a:pPr>
            <a:r>
              <a:rPr lang="en-US" b="1" dirty="0" smtClean="0"/>
              <a:t>Small Business Innovation Research</a:t>
            </a:r>
          </a:p>
          <a:p>
            <a:pPr marL="868680" lvl="1" indent="-283464" fontAlgn="auto">
              <a:spcAft>
                <a:spcPts val="0"/>
              </a:spcAft>
              <a:buClrTx/>
              <a:buFont typeface="Arial" pitchFamily="34" charset="0"/>
              <a:buChar char="•"/>
              <a:defRPr/>
            </a:pPr>
            <a:r>
              <a:rPr lang="en-US" dirty="0" smtClean="0"/>
              <a:t>Only small businesses can apply but universities can partner</a:t>
            </a:r>
          </a:p>
          <a:p>
            <a:pPr marL="868680" lvl="1" indent="-283464" fontAlgn="auto">
              <a:spcAft>
                <a:spcPts val="0"/>
              </a:spcAft>
              <a:buClrTx/>
              <a:buFont typeface="Arial" pitchFamily="34" charset="0"/>
              <a:buChar char="•"/>
              <a:defRPr/>
            </a:pPr>
            <a:r>
              <a:rPr lang="en-US" dirty="0" smtClean="0"/>
              <a:t>12 participating agencies</a:t>
            </a:r>
          </a:p>
          <a:p>
            <a:pPr marL="868680" lvl="1" indent="-283464" fontAlgn="auto">
              <a:spcAft>
                <a:spcPts val="0"/>
              </a:spcAft>
              <a:buClrTx/>
              <a:buFont typeface="Arial" pitchFamily="34" charset="0"/>
              <a:buChar char="•"/>
              <a:defRPr/>
            </a:pPr>
            <a:r>
              <a:rPr lang="en-US" dirty="0" smtClean="0"/>
              <a:t>2.5% of the agency R&amp;D budget</a:t>
            </a:r>
            <a:endParaRPr lang="en-US" dirty="0"/>
          </a:p>
          <a:p>
            <a:pPr marL="137160" indent="0" fontAlgn="auto">
              <a:spcAft>
                <a:spcPts val="0"/>
              </a:spcAft>
              <a:buClrTx/>
              <a:buFont typeface="Wingdings 2"/>
              <a:buNone/>
              <a:defRPr/>
            </a:pPr>
            <a:r>
              <a:rPr lang="en-US" b="1" dirty="0" smtClean="0"/>
              <a:t>Small Business Technology Transfer</a:t>
            </a:r>
          </a:p>
          <a:p>
            <a:pPr marL="868680" lvl="1" indent="-283464" fontAlgn="auto">
              <a:spcAft>
                <a:spcPts val="0"/>
              </a:spcAft>
              <a:buClrTx/>
              <a:buFont typeface="Arial" pitchFamily="34" charset="0"/>
              <a:buChar char="•"/>
              <a:defRPr/>
            </a:pPr>
            <a:r>
              <a:rPr lang="en-US" dirty="0" smtClean="0"/>
              <a:t>Small business must formally collaborate with research institutions</a:t>
            </a:r>
          </a:p>
          <a:p>
            <a:pPr marL="868680" lvl="1" indent="-283464" fontAlgn="auto">
              <a:spcAft>
                <a:spcPts val="0"/>
              </a:spcAft>
              <a:buClrTx/>
              <a:buFont typeface="Arial" pitchFamily="34" charset="0"/>
              <a:buChar char="•"/>
              <a:defRPr/>
            </a:pPr>
            <a:r>
              <a:rPr lang="en-US" dirty="0" smtClean="0"/>
              <a:t>5 participating agencies: DOD, DOE, HHS, NASA, NSF</a:t>
            </a:r>
          </a:p>
          <a:p>
            <a:pPr marL="868680" lvl="1" indent="-283464" fontAlgn="auto">
              <a:spcAft>
                <a:spcPts val="0"/>
              </a:spcAft>
              <a:buClrTx/>
              <a:buFont typeface="Arial" pitchFamily="34" charset="0"/>
              <a:buChar char="•"/>
              <a:defRPr/>
            </a:pPr>
            <a:r>
              <a:rPr lang="en-US" dirty="0" smtClean="0"/>
              <a:t>0.3% of the agency R&amp;D budget</a:t>
            </a: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131D9A5-1EC7-4B46-9E9C-33992DB3AFDA}" type="slidenum">
              <a:rPr lang="en-US" altLang="en-US">
                <a:solidFill>
                  <a:srgbClr val="000000"/>
                </a:solidFill>
              </a:rPr>
              <a:pPr/>
              <a:t>25</a:t>
            </a:fld>
            <a:endParaRPr lang="en-US" altLang="en-US">
              <a:solidFill>
                <a:srgbClr val="000000"/>
              </a:solidFill>
            </a:endParaRPr>
          </a:p>
        </p:txBody>
      </p:sp>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24825"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228600"/>
            <a:ext cx="8610600" cy="830263"/>
          </a:xfrm>
          <a:prstGeom prst="rect">
            <a:avLst/>
          </a:prstGeom>
          <a:noFill/>
        </p:spPr>
        <p:txBody>
          <a:bodyPr>
            <a:spAutoFit/>
          </a:bodyPr>
          <a:lstStyle/>
          <a:p>
            <a:pPr fontAlgn="auto">
              <a:spcBef>
                <a:spcPts val="0"/>
              </a:spcBef>
              <a:spcAft>
                <a:spcPts val="0"/>
              </a:spcAft>
              <a:defRPr/>
            </a:pPr>
            <a:r>
              <a:rPr lang="en-US" sz="4800" dirty="0">
                <a:solidFill>
                  <a:srgbClr val="0000BF"/>
                </a:solidFill>
                <a:latin typeface="Arial Rounded MT Bold" pitchFamily="34" charset="0"/>
                <a:cs typeface="+mn-cs"/>
              </a:rPr>
              <a:t> </a:t>
            </a:r>
            <a:r>
              <a:rPr lang="en-US" sz="4400" b="1" dirty="0">
                <a:solidFill>
                  <a:srgbClr val="00008F"/>
                </a:solidFill>
                <a:effectLst>
                  <a:outerShdw blurRad="38100" dist="38100" dir="2700000" algn="tl">
                    <a:srgbClr val="000000">
                      <a:alpha val="43137"/>
                    </a:srgbClr>
                  </a:outerShdw>
                </a:effectLst>
                <a:latin typeface="+mn-lt"/>
                <a:cs typeface="+mn-cs"/>
              </a:rPr>
              <a:t>Industry Commitment to R&amp;D</a:t>
            </a:r>
            <a:endParaRPr lang="en-US" sz="4400" b="1" dirty="0">
              <a:solidFill>
                <a:srgbClr val="00008F"/>
              </a:solidFill>
              <a:effectLst>
                <a:outerShdw blurRad="38100" dist="38100" dir="2700000" algn="tl">
                  <a:srgbClr val="000000">
                    <a:alpha val="43137"/>
                  </a:srgbClr>
                </a:outerShdw>
              </a:effectLst>
              <a:latin typeface="+mn-lt"/>
              <a:cs typeface="+mn-cs"/>
            </a:endParaRPr>
          </a:p>
        </p:txBody>
      </p:sp>
      <p:sp>
        <p:nvSpPr>
          <p:cNvPr id="31748" name="TextBox 7"/>
          <p:cNvSpPr txBox="1">
            <a:spLocks noChangeArrowheads="1"/>
          </p:cNvSpPr>
          <p:nvPr/>
        </p:nvSpPr>
        <p:spPr bwMode="auto">
          <a:xfrm>
            <a:off x="7162800" y="17526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$398B</a:t>
            </a:r>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00668C5-6302-4A4A-A0E9-4437CF6AF58A}" type="slidenum">
              <a:rPr lang="en-US" altLang="en-US">
                <a:solidFill>
                  <a:srgbClr val="000000"/>
                </a:solidFill>
              </a:rPr>
              <a:pPr/>
              <a:t>26</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00008F"/>
                </a:solidFill>
              </a:rPr>
              <a:t>R&amp;D Funders</a:t>
            </a:r>
            <a:br>
              <a:rPr lang="en-US" dirty="0" smtClean="0">
                <a:solidFill>
                  <a:srgbClr val="00008F"/>
                </a:solidFill>
              </a:rPr>
            </a:br>
            <a:r>
              <a:rPr lang="en-US" dirty="0" smtClean="0">
                <a:solidFill>
                  <a:srgbClr val="00008F"/>
                </a:solidFill>
              </a:rPr>
              <a:t>Upward Trend Continues</a:t>
            </a:r>
            <a:endParaRPr lang="en-US" dirty="0">
              <a:solidFill>
                <a:srgbClr val="00008F"/>
              </a:solidFill>
            </a:endParaRPr>
          </a:p>
        </p:txBody>
      </p:sp>
      <p:pic>
        <p:nvPicPr>
          <p:cNvPr id="327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6550" y="2057400"/>
            <a:ext cx="8442325" cy="3581400"/>
          </a:xfrm>
        </p:spPr>
      </p:pic>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516E074-5D1D-4405-92FD-6FD13565692B}" type="slidenum">
              <a:rPr lang="en-US" altLang="en-US">
                <a:solidFill>
                  <a:srgbClr val="000000"/>
                </a:solidFill>
              </a:rPr>
              <a:pPr/>
              <a:t>27</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86839A9-862E-4D66-837B-2EFBEA73D82A}" type="slidenum">
              <a:rPr lang="en-US" altLang="en-US">
                <a:solidFill>
                  <a:srgbClr val="000000"/>
                </a:solidFill>
              </a:rPr>
              <a:pPr/>
              <a:t>28</a:t>
            </a:fld>
            <a:endParaRPr lang="en-US" altLang="en-US">
              <a:solidFill>
                <a:srgbClr val="000000"/>
              </a:solidFill>
            </a:endParaRPr>
          </a:p>
        </p:txBody>
      </p:sp>
      <p:graphicFrame>
        <p:nvGraphicFramePr>
          <p:cNvPr id="3" name="Table 2"/>
          <p:cNvGraphicFramePr>
            <a:graphicFrameLocks noGrp="1"/>
          </p:cNvGraphicFramePr>
          <p:nvPr/>
        </p:nvGraphicFramePr>
        <p:xfrm>
          <a:off x="228600" y="119063"/>
          <a:ext cx="8763000" cy="6583362"/>
        </p:xfrm>
        <a:graphic>
          <a:graphicData uri="http://schemas.openxmlformats.org/drawingml/2006/table">
            <a:tbl>
              <a:tblPr>
                <a:tableStyleId>{5940675A-B579-460E-94D1-54222C63F5DA}</a:tableStyleId>
              </a:tblPr>
              <a:tblGrid>
                <a:gridCol w="1447800"/>
                <a:gridCol w="1143002"/>
                <a:gridCol w="1295400"/>
                <a:gridCol w="1295400"/>
                <a:gridCol w="1295400"/>
                <a:gridCol w="1295400"/>
                <a:gridCol w="990598"/>
              </a:tblGrid>
              <a:tr h="925856">
                <a:tc gridSpan="7">
                  <a:txBody>
                    <a:bodyPr/>
                    <a:lstStyle/>
                    <a:p>
                      <a:pPr algn="ctr"/>
                      <a:r>
                        <a:rPr lang="en-US" sz="2000" b="1" dirty="0">
                          <a:effectLst/>
                        </a:rPr>
                        <a:t>The Source-Performer Matrix </a:t>
                      </a:r>
                      <a:br>
                        <a:rPr lang="en-US" sz="2000" b="1" dirty="0">
                          <a:effectLst/>
                        </a:rPr>
                      </a:br>
                      <a:r>
                        <a:rPr lang="en-US" sz="2000" b="1" dirty="0">
                          <a:effectLst/>
                        </a:rPr>
                        <a:t>Estimated Distribution of U.S. R&amp;D Funds in 2014</a:t>
                      </a:r>
                      <a:br>
                        <a:rPr lang="en-US" sz="2000" b="1" dirty="0">
                          <a:effectLst/>
                        </a:rPr>
                      </a:br>
                      <a:r>
                        <a:rPr lang="en-US" sz="2000" b="1" dirty="0">
                          <a:effectLst/>
                        </a:rPr>
                        <a:t>Billions of Current U.S. Dollars (Percent Change from 2013)</a:t>
                      </a:r>
                      <a:endParaRPr lang="en-US" sz="2000" b="1" dirty="0"/>
                    </a:p>
                  </a:txBody>
                  <a:tcPr marL="5698" marR="5698" marT="5698" marB="569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048">
                <a:tc>
                  <a:txBody>
                    <a:bodyPr/>
                    <a:lstStyle/>
                    <a:p>
                      <a:pPr algn="l"/>
                      <a:endParaRPr lang="en-US" sz="1100" dirty="0"/>
                    </a:p>
                  </a:txBody>
                  <a:tcPr marL="5698" marR="5698" marT="5698" marB="5698" anchor="ctr"/>
                </a:tc>
                <a:tc gridSpan="6">
                  <a:txBody>
                    <a:bodyPr/>
                    <a:lstStyle/>
                    <a:p>
                      <a:pPr algn="ctr"/>
                      <a:r>
                        <a:rPr lang="en-US" sz="1100">
                          <a:effectLst/>
                        </a:rPr>
                        <a:t>Performer</a:t>
                      </a:r>
                      <a:endParaRPr lang="en-US" sz="1100"/>
                    </a:p>
                  </a:txBody>
                  <a:tcPr marL="5698" marR="5698" marT="5698" marB="569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167">
                <a:tc>
                  <a:txBody>
                    <a:bodyPr/>
                    <a:lstStyle/>
                    <a:p>
                      <a:pPr algn="l"/>
                      <a:r>
                        <a:rPr lang="en-US" sz="1100">
                          <a:effectLst/>
                        </a:rPr>
                        <a:t>Source</a:t>
                      </a:r>
                      <a:endParaRPr lang="en-US" sz="1100"/>
                    </a:p>
                  </a:txBody>
                  <a:tcPr marL="5698" marR="5698" marT="5698" marB="5698" anchor="ctr"/>
                </a:tc>
                <a:tc>
                  <a:txBody>
                    <a:bodyPr/>
                    <a:lstStyle/>
                    <a:p>
                      <a:pPr algn="ctr"/>
                      <a:r>
                        <a:rPr lang="en-US" sz="1600" dirty="0">
                          <a:effectLst/>
                        </a:rPr>
                        <a:t>Federal </a:t>
                      </a:r>
                      <a:r>
                        <a:rPr lang="en-US" sz="1600" dirty="0" err="1" smtClean="0">
                          <a:effectLst/>
                        </a:rPr>
                        <a:t>Gov</a:t>
                      </a:r>
                      <a:endParaRPr lang="en-US" sz="1600" b="0" dirty="0"/>
                    </a:p>
                  </a:txBody>
                  <a:tcPr marL="5698" marR="5698" marT="5698" marB="5698" anchor="ctr"/>
                </a:tc>
                <a:tc>
                  <a:txBody>
                    <a:bodyPr/>
                    <a:lstStyle/>
                    <a:p>
                      <a:pPr algn="ctr"/>
                      <a:r>
                        <a:rPr lang="en-US" sz="1600" dirty="0" smtClean="0">
                          <a:effectLst/>
                        </a:rPr>
                        <a:t>FFRDC</a:t>
                      </a:r>
                      <a:r>
                        <a:rPr lang="en-US" sz="1600" baseline="0" dirty="0" smtClean="0">
                          <a:effectLst/>
                        </a:rPr>
                        <a:t> </a:t>
                      </a:r>
                      <a:r>
                        <a:rPr lang="en-US" sz="1600" dirty="0" smtClean="0">
                          <a:effectLst/>
                        </a:rPr>
                        <a:t>(</a:t>
                      </a:r>
                      <a:r>
                        <a:rPr lang="en-US" sz="1600" dirty="0" err="1" smtClean="0">
                          <a:effectLst/>
                        </a:rPr>
                        <a:t>Gov</a:t>
                      </a:r>
                      <a:r>
                        <a:rPr lang="en-US" sz="1600" dirty="0" smtClean="0">
                          <a:effectLst/>
                        </a:rPr>
                        <a:t>)</a:t>
                      </a:r>
                      <a:endParaRPr lang="en-US" sz="1600" b="0" dirty="0"/>
                    </a:p>
                  </a:txBody>
                  <a:tcPr marL="5698" marR="5698" marT="5698" marB="5698" anchor="ctr"/>
                </a:tc>
                <a:tc>
                  <a:txBody>
                    <a:bodyPr/>
                    <a:lstStyle/>
                    <a:p>
                      <a:pPr algn="ctr"/>
                      <a:r>
                        <a:rPr lang="en-US" sz="1600" dirty="0">
                          <a:effectLst/>
                        </a:rPr>
                        <a:t>Industry</a:t>
                      </a:r>
                      <a:endParaRPr lang="en-US" sz="1600" b="0" dirty="0"/>
                    </a:p>
                  </a:txBody>
                  <a:tcPr marL="5698" marR="5698" marT="5698" marB="5698" anchor="ctr"/>
                </a:tc>
                <a:tc>
                  <a:txBody>
                    <a:bodyPr/>
                    <a:lstStyle/>
                    <a:p>
                      <a:pPr algn="ctr"/>
                      <a:r>
                        <a:rPr lang="en-US" sz="1600" dirty="0">
                          <a:effectLst/>
                        </a:rPr>
                        <a:t>Academia</a:t>
                      </a:r>
                      <a:endParaRPr lang="en-US" sz="1600" b="0" dirty="0"/>
                    </a:p>
                  </a:txBody>
                  <a:tcPr marL="5698" marR="5698" marT="5698" marB="5698" anchor="ctr"/>
                </a:tc>
                <a:tc>
                  <a:txBody>
                    <a:bodyPr/>
                    <a:lstStyle/>
                    <a:p>
                      <a:pPr algn="ctr"/>
                      <a:r>
                        <a:rPr lang="en-US" sz="1600" dirty="0">
                          <a:effectLst/>
                        </a:rPr>
                        <a:t>Non-Profit</a:t>
                      </a:r>
                      <a:endParaRPr lang="en-US" sz="1600" b="0" dirty="0"/>
                    </a:p>
                  </a:txBody>
                  <a:tcPr marL="5698" marR="5698" marT="5698" marB="5698" anchor="ctr"/>
                </a:tc>
                <a:tc>
                  <a:txBody>
                    <a:bodyPr/>
                    <a:lstStyle/>
                    <a:p>
                      <a:pPr algn="ctr"/>
                      <a:r>
                        <a:rPr lang="en-US" sz="1600" dirty="0">
                          <a:effectLst/>
                        </a:rPr>
                        <a:t>Total</a:t>
                      </a:r>
                      <a:endParaRPr lang="en-US" sz="1600" b="0" dirty="0"/>
                    </a:p>
                  </a:txBody>
                  <a:tcPr marL="5698" marR="5698" marT="5698" marB="5698" anchor="ctr"/>
                </a:tc>
              </a:tr>
              <a:tr h="621036">
                <a:tc>
                  <a:txBody>
                    <a:bodyPr/>
                    <a:lstStyle/>
                    <a:p>
                      <a:pPr algn="ctr"/>
                      <a:r>
                        <a:rPr lang="en-US" sz="1600" dirty="0">
                          <a:effectLst/>
                        </a:rPr>
                        <a:t>Federal </a:t>
                      </a:r>
                      <a:r>
                        <a:rPr lang="en-US" sz="1600" dirty="0" err="1" smtClean="0">
                          <a:effectLst/>
                        </a:rPr>
                        <a:t>Gov</a:t>
                      </a:r>
                      <a:endParaRPr lang="en-US" sz="1600" b="0" dirty="0"/>
                    </a:p>
                  </a:txBody>
                  <a:tcPr marL="5698" marR="5698" marT="5698" marB="5698" anchor="ctr"/>
                </a:tc>
                <a:tc>
                  <a:txBody>
                    <a:bodyPr/>
                    <a:lstStyle/>
                    <a:p>
                      <a:pPr algn="ctr"/>
                      <a:r>
                        <a:rPr lang="en-US" sz="2000" b="1" dirty="0">
                          <a:effectLst/>
                        </a:rPr>
                        <a:t>$35.7</a:t>
                      </a:r>
                      <a:endParaRPr lang="en-US" sz="2000" b="1" dirty="0"/>
                    </a:p>
                    <a:p>
                      <a:pPr algn="ctr"/>
                      <a:r>
                        <a:rPr lang="en-US" sz="2000" b="1" dirty="0">
                          <a:effectLst/>
                        </a:rPr>
                        <a:t>1.0%</a:t>
                      </a:r>
                      <a:endParaRPr lang="en-US" sz="2000" b="1" dirty="0"/>
                    </a:p>
                  </a:txBody>
                  <a:tcPr marL="5698" marR="5698" marT="5698" marB="5698" anchor="ctr"/>
                </a:tc>
                <a:tc>
                  <a:txBody>
                    <a:bodyPr/>
                    <a:lstStyle/>
                    <a:p>
                      <a:pPr algn="ctr"/>
                      <a:r>
                        <a:rPr lang="en-US" sz="2000" b="1" dirty="0">
                          <a:effectLst/>
                        </a:rPr>
                        <a:t>$16.5</a:t>
                      </a:r>
                      <a:endParaRPr lang="en-US" sz="2000" b="1" dirty="0"/>
                    </a:p>
                    <a:p>
                      <a:pPr algn="ctr"/>
                      <a:r>
                        <a:rPr lang="en-US" sz="2000" b="1" dirty="0">
                          <a:effectLst/>
                        </a:rPr>
                        <a:t>1.1%</a:t>
                      </a:r>
                      <a:endParaRPr lang="en-US" sz="2000" b="1" dirty="0"/>
                    </a:p>
                  </a:txBody>
                  <a:tcPr marL="5698" marR="5698" marT="5698" marB="5698" anchor="ctr"/>
                </a:tc>
                <a:tc>
                  <a:txBody>
                    <a:bodyPr/>
                    <a:lstStyle/>
                    <a:p>
                      <a:pPr algn="ctr"/>
                      <a:r>
                        <a:rPr lang="en-US" sz="2000" b="1" dirty="0">
                          <a:effectLst/>
                        </a:rPr>
                        <a:t>$27.8</a:t>
                      </a:r>
                      <a:endParaRPr lang="en-US" sz="2000" b="1" dirty="0"/>
                    </a:p>
                    <a:p>
                      <a:pPr algn="ctr"/>
                      <a:r>
                        <a:rPr lang="en-US" sz="2000" b="1" dirty="0">
                          <a:effectLst/>
                        </a:rPr>
                        <a:t>1.1%</a:t>
                      </a:r>
                      <a:endParaRPr lang="en-US" sz="2000" b="1" dirty="0"/>
                    </a:p>
                  </a:txBody>
                  <a:tcPr marL="5698" marR="5698" marT="5698" marB="5698" anchor="ctr"/>
                </a:tc>
                <a:tc>
                  <a:txBody>
                    <a:bodyPr/>
                    <a:lstStyle/>
                    <a:p>
                      <a:pPr algn="ctr"/>
                      <a:r>
                        <a:rPr lang="en-US" sz="2000" b="1" dirty="0">
                          <a:effectLst/>
                        </a:rPr>
                        <a:t>$37.1</a:t>
                      </a:r>
                      <a:endParaRPr lang="en-US" sz="2000" b="1" dirty="0"/>
                    </a:p>
                    <a:p>
                      <a:pPr algn="ctr"/>
                      <a:r>
                        <a:rPr lang="en-US" sz="2000" b="1" dirty="0">
                          <a:effectLst/>
                        </a:rPr>
                        <a:t>2.5%</a:t>
                      </a:r>
                      <a:endParaRPr lang="en-US" sz="2000" b="1" dirty="0"/>
                    </a:p>
                  </a:txBody>
                  <a:tcPr marL="5698" marR="5698" marT="5698" marB="5698" anchor="ctr"/>
                </a:tc>
                <a:tc>
                  <a:txBody>
                    <a:bodyPr/>
                    <a:lstStyle/>
                    <a:p>
                      <a:pPr algn="ctr"/>
                      <a:r>
                        <a:rPr lang="en-US" sz="2000" b="1" dirty="0">
                          <a:effectLst/>
                        </a:rPr>
                        <a:t>$6.0</a:t>
                      </a:r>
                      <a:endParaRPr lang="en-US" sz="2000" b="1" dirty="0"/>
                    </a:p>
                    <a:p>
                      <a:pPr algn="ctr"/>
                      <a:r>
                        <a:rPr lang="en-US" sz="2000" b="1" dirty="0">
                          <a:effectLst/>
                        </a:rPr>
                        <a:t>1.1%</a:t>
                      </a:r>
                      <a:endParaRPr lang="en-US" sz="2000" b="1" dirty="0"/>
                    </a:p>
                  </a:txBody>
                  <a:tcPr marL="5698" marR="5698" marT="5698" marB="5698" anchor="ctr"/>
                </a:tc>
                <a:tc>
                  <a:txBody>
                    <a:bodyPr/>
                    <a:lstStyle/>
                    <a:p>
                      <a:pPr algn="ctr"/>
                      <a:r>
                        <a:rPr lang="en-US" sz="2000" b="1" dirty="0">
                          <a:effectLst/>
                        </a:rPr>
                        <a:t>$123.0</a:t>
                      </a:r>
                      <a:endParaRPr lang="en-US" sz="2000" b="1" dirty="0"/>
                    </a:p>
                    <a:p>
                      <a:pPr algn="ctr"/>
                      <a:r>
                        <a:rPr lang="en-US" sz="2000" b="1" dirty="0">
                          <a:effectLst/>
                        </a:rPr>
                        <a:t>1.5%</a:t>
                      </a:r>
                      <a:endParaRPr lang="en-US" sz="2000" b="1" dirty="0"/>
                    </a:p>
                  </a:txBody>
                  <a:tcPr marL="5698" marR="5698" marT="5698" marB="5698" anchor="ctr"/>
                </a:tc>
              </a:tr>
              <a:tr h="621036">
                <a:tc>
                  <a:txBody>
                    <a:bodyPr/>
                    <a:lstStyle/>
                    <a:p>
                      <a:pPr algn="ctr"/>
                      <a:r>
                        <a:rPr lang="en-US" sz="1600" dirty="0">
                          <a:effectLst/>
                        </a:rPr>
                        <a:t>Industry</a:t>
                      </a:r>
                      <a:endParaRPr lang="en-US" sz="1600" b="0" dirty="0"/>
                    </a:p>
                  </a:txBody>
                  <a:tcPr marL="5698" marR="5698" marT="5698" marB="5698"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$0.3</a:t>
                      </a:r>
                      <a:endParaRPr lang="en-US" sz="2000" b="1" dirty="0"/>
                    </a:p>
                    <a:p>
                      <a:pPr algn="ctr"/>
                      <a:r>
                        <a:rPr lang="en-US" sz="2000" b="1" dirty="0">
                          <a:effectLst/>
                        </a:rPr>
                        <a:t>0.7%</a:t>
                      </a:r>
                      <a:endParaRPr lang="en-US" sz="2000" b="1" dirty="0"/>
                    </a:p>
                  </a:txBody>
                  <a:tcPr marL="5698" marR="5698" marT="5698" marB="5698" anchor="ctr"/>
                </a:tc>
                <a:tc>
                  <a:txBody>
                    <a:bodyPr/>
                    <a:lstStyle/>
                    <a:p>
                      <a:pPr algn="ctr"/>
                      <a:r>
                        <a:rPr lang="en-US" sz="2000" b="1" dirty="0">
                          <a:effectLst/>
                        </a:rPr>
                        <a:t>$302.5</a:t>
                      </a:r>
                      <a:endParaRPr lang="en-US" sz="2000" b="1" dirty="0"/>
                    </a:p>
                    <a:p>
                      <a:pPr algn="ctr"/>
                      <a:r>
                        <a:rPr lang="en-US" sz="2000" b="1" dirty="0">
                          <a:effectLst/>
                        </a:rPr>
                        <a:t>4.1%</a:t>
                      </a:r>
                      <a:endParaRPr lang="en-US" sz="2000" b="1" dirty="0"/>
                    </a:p>
                  </a:txBody>
                  <a:tcPr marL="5698" marR="5698" marT="5698" marB="5698" anchor="ctr"/>
                </a:tc>
                <a:tc>
                  <a:txBody>
                    <a:bodyPr/>
                    <a:lstStyle/>
                    <a:p>
                      <a:pPr algn="ctr"/>
                      <a:r>
                        <a:rPr lang="en-US" sz="2000" b="1" dirty="0">
                          <a:effectLst/>
                        </a:rPr>
                        <a:t>$3.3</a:t>
                      </a:r>
                      <a:endParaRPr lang="en-US" sz="2000" b="1" dirty="0"/>
                    </a:p>
                    <a:p>
                      <a:pPr algn="ctr"/>
                      <a:r>
                        <a:rPr lang="en-US" sz="2000" b="1" dirty="0">
                          <a:effectLst/>
                        </a:rPr>
                        <a:t>1.7%</a:t>
                      </a:r>
                      <a:endParaRPr lang="en-US" sz="2000" b="1" dirty="0"/>
                    </a:p>
                  </a:txBody>
                  <a:tcPr marL="5698" marR="5698" marT="5698" marB="5698" anchor="ctr"/>
                </a:tc>
                <a:tc>
                  <a:txBody>
                    <a:bodyPr/>
                    <a:lstStyle/>
                    <a:p>
                      <a:pPr algn="ctr"/>
                      <a:r>
                        <a:rPr lang="en-US" sz="2000" b="1">
                          <a:effectLst/>
                        </a:rPr>
                        <a:t>$1.4</a:t>
                      </a:r>
                      <a:endParaRPr lang="en-US" sz="2000" b="1"/>
                    </a:p>
                    <a:p>
                      <a:pPr algn="ctr"/>
                      <a:r>
                        <a:rPr lang="en-US" sz="2000" b="1">
                          <a:effectLst/>
                        </a:rPr>
                        <a:t>0.5%</a:t>
                      </a:r>
                      <a:endParaRPr lang="en-US" sz="2000" b="1"/>
                    </a:p>
                  </a:txBody>
                  <a:tcPr marL="5698" marR="5698" marT="5698" marB="5698" anchor="ctr"/>
                </a:tc>
                <a:tc>
                  <a:txBody>
                    <a:bodyPr/>
                    <a:lstStyle/>
                    <a:p>
                      <a:pPr algn="ctr"/>
                      <a:r>
                        <a:rPr lang="en-US" sz="2000" b="1" dirty="0">
                          <a:effectLst/>
                        </a:rPr>
                        <a:t>$307.5</a:t>
                      </a:r>
                      <a:endParaRPr lang="en-US" sz="2000" b="1" dirty="0"/>
                    </a:p>
                    <a:p>
                      <a:pPr algn="ctr"/>
                      <a:r>
                        <a:rPr lang="en-US" sz="2000" b="1" dirty="0">
                          <a:effectLst/>
                        </a:rPr>
                        <a:t>4.0%</a:t>
                      </a:r>
                      <a:endParaRPr lang="en-US" sz="2000" b="1" dirty="0"/>
                    </a:p>
                  </a:txBody>
                  <a:tcPr marL="5698" marR="5698" marT="5698" marB="5698" anchor="ctr"/>
                </a:tc>
              </a:tr>
              <a:tr h="701086">
                <a:tc>
                  <a:txBody>
                    <a:bodyPr/>
                    <a:lstStyle/>
                    <a:p>
                      <a:pPr algn="ctr"/>
                      <a:r>
                        <a:rPr lang="en-US" sz="1600" dirty="0">
                          <a:effectLst/>
                        </a:rPr>
                        <a:t>Academia</a:t>
                      </a:r>
                      <a:endParaRPr lang="en-US" sz="1600" b="0" dirty="0"/>
                    </a:p>
                  </a:txBody>
                  <a:tcPr marL="5698" marR="5698" marT="5698" marB="5698"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$0.1</a:t>
                      </a:r>
                      <a:endParaRPr lang="en-US" sz="2000" b="1" dirty="0"/>
                    </a:p>
                    <a:p>
                      <a:pPr algn="ctr"/>
                      <a:r>
                        <a:rPr lang="en-US" sz="2000" b="1" dirty="0">
                          <a:effectLst/>
                        </a:rPr>
                        <a:t>0.1%</a:t>
                      </a:r>
                      <a:endParaRPr lang="en-US" sz="2000" b="1" dirty="0"/>
                    </a:p>
                  </a:txBody>
                  <a:tcPr marL="45720" marR="45720" marT="45723" marB="45723"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$13.2</a:t>
                      </a:r>
                      <a:endParaRPr lang="en-US" sz="2000" b="1" dirty="0"/>
                    </a:p>
                    <a:p>
                      <a:pPr algn="ctr"/>
                      <a:r>
                        <a:rPr lang="en-US" sz="2000" b="1" dirty="0">
                          <a:effectLst/>
                        </a:rPr>
                        <a:t>2.0%</a:t>
                      </a:r>
                      <a:endParaRPr lang="en-US" sz="2000" b="1" dirty="0"/>
                    </a:p>
                  </a:txBody>
                  <a:tcPr marL="5698" marR="5698" marT="5698" marB="5698" anchor="ctr"/>
                </a:tc>
                <a:tc>
                  <a:txBody>
                    <a:bodyPr/>
                    <a:lstStyle/>
                    <a:p>
                      <a:pPr algn="ctr"/>
                      <a:r>
                        <a:rPr lang="en-US" sz="2000" b="1">
                          <a:effectLst/>
                        </a:rPr>
                        <a:t> </a:t>
                      </a:r>
                      <a:endParaRPr lang="en-US" sz="2000" b="1"/>
                    </a:p>
                  </a:txBody>
                  <a:tcPr marL="5698" marR="5698" marT="5698" marB="5698" anchor="ctr"/>
                </a:tc>
                <a:tc>
                  <a:txBody>
                    <a:bodyPr/>
                    <a:lstStyle/>
                    <a:p>
                      <a:pPr algn="ctr"/>
                      <a:r>
                        <a:rPr lang="en-US" sz="2000" b="1" dirty="0">
                          <a:effectLst/>
                        </a:rPr>
                        <a:t>$13.3</a:t>
                      </a:r>
                      <a:endParaRPr lang="en-US" sz="2000" b="1" dirty="0"/>
                    </a:p>
                    <a:p>
                      <a:pPr algn="ctr"/>
                      <a:r>
                        <a:rPr lang="en-US" sz="2000" b="1" dirty="0">
                          <a:effectLst/>
                        </a:rPr>
                        <a:t>1.9%</a:t>
                      </a:r>
                      <a:endParaRPr lang="en-US" sz="2000" b="1" dirty="0"/>
                    </a:p>
                  </a:txBody>
                  <a:tcPr marL="5698" marR="5698" marT="5698" marB="5698" anchor="ctr"/>
                </a:tc>
              </a:tr>
              <a:tr h="621036">
                <a:tc>
                  <a:txBody>
                    <a:bodyPr/>
                    <a:lstStyle/>
                    <a:p>
                      <a:pPr algn="ctr"/>
                      <a:r>
                        <a:rPr lang="en-US" sz="1600" dirty="0">
                          <a:effectLst/>
                        </a:rPr>
                        <a:t>Other </a:t>
                      </a:r>
                      <a:r>
                        <a:rPr lang="en-US" sz="1600" dirty="0" err="1" smtClean="0">
                          <a:effectLst/>
                        </a:rPr>
                        <a:t>Gov</a:t>
                      </a:r>
                      <a:endParaRPr lang="en-US" sz="1600" b="0" dirty="0"/>
                    </a:p>
                  </a:txBody>
                  <a:tcPr marL="5698" marR="5698" marT="5698" marB="5698"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$0.0</a:t>
                      </a:r>
                      <a:endParaRPr lang="en-US" sz="2000" b="1" dirty="0"/>
                    </a:p>
                    <a:p>
                      <a:pPr algn="ctr"/>
                      <a:r>
                        <a:rPr lang="en-US" sz="2000" b="1" dirty="0">
                          <a:effectLst/>
                        </a:rPr>
                        <a:t>0.1%</a:t>
                      </a:r>
                      <a:endParaRPr lang="en-US" sz="2000" b="1" dirty="0"/>
                    </a:p>
                  </a:txBody>
                  <a:tcPr marL="5698" marR="5698" marT="5698" marB="5698"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$4.0</a:t>
                      </a:r>
                      <a:endParaRPr lang="en-US" sz="2000" b="1" dirty="0"/>
                    </a:p>
                    <a:p>
                      <a:pPr algn="ctr"/>
                      <a:r>
                        <a:rPr lang="en-US" sz="2000" b="1" dirty="0">
                          <a:effectLst/>
                        </a:rPr>
                        <a:t>1.1%</a:t>
                      </a:r>
                      <a:endParaRPr lang="en-US" sz="2000" b="1" dirty="0"/>
                    </a:p>
                  </a:txBody>
                  <a:tcPr marL="5698" marR="5698" marT="5698" marB="5698" anchor="ctr"/>
                </a:tc>
                <a:tc>
                  <a:txBody>
                    <a:bodyPr/>
                    <a:lstStyle/>
                    <a:p>
                      <a:pPr algn="ctr"/>
                      <a:r>
                        <a:rPr lang="en-US" sz="2000" b="1">
                          <a:effectLst/>
                        </a:rPr>
                        <a:t> </a:t>
                      </a:r>
                      <a:endParaRPr lang="en-US" sz="2000" b="1"/>
                    </a:p>
                  </a:txBody>
                  <a:tcPr marL="5698" marR="5698" marT="5698" marB="5698" anchor="ctr"/>
                </a:tc>
                <a:tc>
                  <a:txBody>
                    <a:bodyPr/>
                    <a:lstStyle/>
                    <a:p>
                      <a:pPr algn="ctr"/>
                      <a:r>
                        <a:rPr lang="en-US" sz="2000" b="1" dirty="0">
                          <a:effectLst/>
                        </a:rPr>
                        <a:t>$4.0</a:t>
                      </a:r>
                      <a:endParaRPr lang="en-US" sz="2000" b="1" dirty="0"/>
                    </a:p>
                    <a:p>
                      <a:pPr algn="ctr"/>
                      <a:r>
                        <a:rPr lang="en-US" sz="2000" b="1" dirty="0">
                          <a:effectLst/>
                        </a:rPr>
                        <a:t>1.0%</a:t>
                      </a:r>
                      <a:endParaRPr lang="en-US" sz="2000" b="1" dirty="0"/>
                    </a:p>
                  </a:txBody>
                  <a:tcPr marL="5698" marR="5698" marT="5698" marB="5698" anchor="ctr"/>
                </a:tc>
              </a:tr>
              <a:tr h="621036">
                <a:tc>
                  <a:txBody>
                    <a:bodyPr/>
                    <a:lstStyle/>
                    <a:p>
                      <a:pPr algn="ctr"/>
                      <a:r>
                        <a:rPr lang="en-US" sz="1600" dirty="0">
                          <a:effectLst/>
                        </a:rPr>
                        <a:t>Non-Profit</a:t>
                      </a:r>
                      <a:endParaRPr lang="en-US" sz="1600" b="0" dirty="0"/>
                    </a:p>
                  </a:txBody>
                  <a:tcPr marL="5698" marR="5698" marT="5698" marB="5698"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$0.1</a:t>
                      </a:r>
                      <a:endParaRPr lang="en-US" sz="2000" b="1" dirty="0"/>
                    </a:p>
                    <a:p>
                      <a:pPr algn="ctr"/>
                      <a:r>
                        <a:rPr lang="en-US" sz="2000" b="1" dirty="0">
                          <a:effectLst/>
                        </a:rPr>
                        <a:t>0.2%</a:t>
                      </a:r>
                      <a:endParaRPr lang="en-US" sz="2000" b="1" dirty="0"/>
                    </a:p>
                  </a:txBody>
                  <a:tcPr marL="5698" marR="5698" marT="5698" marB="5698" anchor="ctr"/>
                </a:tc>
                <a:tc>
                  <a:txBody>
                    <a:bodyPr/>
                    <a:lstStyle/>
                    <a:p>
                      <a:pPr algn="ctr"/>
                      <a:r>
                        <a:rPr lang="en-US" sz="2000" b="1" dirty="0">
                          <a:effectLst/>
                        </a:rPr>
                        <a:t> </a:t>
                      </a:r>
                      <a:endParaRPr lang="en-US" sz="2000" b="1" dirty="0"/>
                    </a:p>
                  </a:txBody>
                  <a:tcPr marL="5698" marR="5698" marT="5698" marB="5698" anchor="ctr"/>
                </a:tc>
                <a:tc>
                  <a:txBody>
                    <a:bodyPr/>
                    <a:lstStyle/>
                    <a:p>
                      <a:pPr algn="ctr"/>
                      <a:r>
                        <a:rPr lang="en-US" sz="2000" b="1" dirty="0">
                          <a:effectLst/>
                        </a:rPr>
                        <a:t>$5.3</a:t>
                      </a:r>
                      <a:endParaRPr lang="en-US" sz="2000" b="1" dirty="0"/>
                    </a:p>
                    <a:p>
                      <a:pPr algn="ctr"/>
                      <a:r>
                        <a:rPr lang="en-US" sz="2000" b="1" dirty="0">
                          <a:effectLst/>
                        </a:rPr>
                        <a:t>2.2%</a:t>
                      </a:r>
                      <a:endParaRPr lang="en-US" sz="2000" b="1" dirty="0"/>
                    </a:p>
                  </a:txBody>
                  <a:tcPr marL="5698" marR="5698" marT="5698" marB="5698" anchor="ctr"/>
                </a:tc>
                <a:tc>
                  <a:txBody>
                    <a:bodyPr/>
                    <a:lstStyle/>
                    <a:p>
                      <a:pPr algn="ctr"/>
                      <a:r>
                        <a:rPr lang="en-US" sz="2000" b="1" dirty="0">
                          <a:effectLst/>
                        </a:rPr>
                        <a:t>$11.3</a:t>
                      </a:r>
                      <a:endParaRPr lang="en-US" sz="2000" b="1" dirty="0"/>
                    </a:p>
                    <a:p>
                      <a:pPr algn="ctr"/>
                      <a:r>
                        <a:rPr lang="en-US" sz="2000" b="1" dirty="0">
                          <a:effectLst/>
                        </a:rPr>
                        <a:t>4.0%</a:t>
                      </a:r>
                      <a:endParaRPr lang="en-US" sz="2000" b="1" dirty="0"/>
                    </a:p>
                  </a:txBody>
                  <a:tcPr marL="5698" marR="5698" marT="5698" marB="5698" anchor="ctr"/>
                </a:tc>
                <a:tc>
                  <a:txBody>
                    <a:bodyPr/>
                    <a:lstStyle/>
                    <a:p>
                      <a:pPr algn="ctr"/>
                      <a:r>
                        <a:rPr lang="en-US" sz="2000" b="1" dirty="0">
                          <a:effectLst/>
                        </a:rPr>
                        <a:t>$16.7</a:t>
                      </a:r>
                      <a:endParaRPr lang="en-US" sz="2000" b="1" dirty="0"/>
                    </a:p>
                    <a:p>
                      <a:pPr algn="ctr"/>
                      <a:r>
                        <a:rPr lang="en-US" sz="2000" b="1" dirty="0">
                          <a:effectLst/>
                        </a:rPr>
                        <a:t>3.4%</a:t>
                      </a:r>
                      <a:endParaRPr lang="en-US" sz="2000" b="1" dirty="0"/>
                    </a:p>
                  </a:txBody>
                  <a:tcPr marL="5698" marR="5698" marT="5698" marB="5698" anchor="ctr"/>
                </a:tc>
              </a:tr>
              <a:tr h="621036">
                <a:tc>
                  <a:txBody>
                    <a:bodyPr/>
                    <a:lstStyle/>
                    <a:p>
                      <a:pPr algn="ctr"/>
                      <a:r>
                        <a:rPr lang="en-US" sz="1600" dirty="0">
                          <a:effectLst/>
                        </a:rPr>
                        <a:t>Total</a:t>
                      </a:r>
                      <a:endParaRPr lang="en-US" sz="1600" b="0" dirty="0"/>
                    </a:p>
                  </a:txBody>
                  <a:tcPr marL="5698" marR="5698" marT="5698" marB="5698" anchor="ctr"/>
                </a:tc>
                <a:tc>
                  <a:txBody>
                    <a:bodyPr/>
                    <a:lstStyle/>
                    <a:p>
                      <a:pPr algn="ctr"/>
                      <a:r>
                        <a:rPr lang="en-US" sz="2000" b="1" dirty="0">
                          <a:effectLst/>
                        </a:rPr>
                        <a:t>$35.7</a:t>
                      </a:r>
                      <a:endParaRPr lang="en-US" sz="2000" b="1" dirty="0"/>
                    </a:p>
                    <a:p>
                      <a:pPr algn="ctr"/>
                      <a:r>
                        <a:rPr lang="en-US" sz="2000" b="1" dirty="0">
                          <a:effectLst/>
                        </a:rPr>
                        <a:t>1.0%</a:t>
                      </a:r>
                      <a:endParaRPr lang="en-US" sz="2000" b="1" dirty="0"/>
                    </a:p>
                  </a:txBody>
                  <a:tcPr marL="5698" marR="5698" marT="5698" marB="5698" anchor="ctr"/>
                </a:tc>
                <a:tc>
                  <a:txBody>
                    <a:bodyPr/>
                    <a:lstStyle/>
                    <a:p>
                      <a:pPr algn="ctr"/>
                      <a:r>
                        <a:rPr lang="en-US" sz="2000" b="1" dirty="0">
                          <a:effectLst/>
                        </a:rPr>
                        <a:t>$17.0</a:t>
                      </a:r>
                      <a:endParaRPr lang="en-US" sz="2000" b="1" dirty="0"/>
                    </a:p>
                    <a:p>
                      <a:pPr algn="ctr"/>
                      <a:r>
                        <a:rPr lang="en-US" sz="2000" b="1" dirty="0">
                          <a:effectLst/>
                        </a:rPr>
                        <a:t>1.0%</a:t>
                      </a:r>
                      <a:endParaRPr lang="en-US" sz="2000" b="1" dirty="0"/>
                    </a:p>
                  </a:txBody>
                  <a:tcPr marL="5698" marR="5698" marT="5698" marB="5698" anchor="ctr"/>
                </a:tc>
                <a:tc>
                  <a:txBody>
                    <a:bodyPr/>
                    <a:lstStyle/>
                    <a:p>
                      <a:pPr algn="ctr"/>
                      <a:r>
                        <a:rPr lang="en-US" sz="2000" b="1" dirty="0">
                          <a:effectLst/>
                        </a:rPr>
                        <a:t>$330.3</a:t>
                      </a:r>
                      <a:endParaRPr lang="en-US" sz="2000" b="1" dirty="0"/>
                    </a:p>
                    <a:p>
                      <a:pPr algn="ctr"/>
                      <a:r>
                        <a:rPr lang="en-US" sz="2000" b="1" dirty="0">
                          <a:effectLst/>
                        </a:rPr>
                        <a:t>3.8%</a:t>
                      </a:r>
                      <a:endParaRPr lang="en-US" sz="2000" b="1" dirty="0"/>
                    </a:p>
                  </a:txBody>
                  <a:tcPr marL="5698" marR="5698" marT="5698" marB="5698" anchor="ctr"/>
                </a:tc>
                <a:tc>
                  <a:txBody>
                    <a:bodyPr/>
                    <a:lstStyle/>
                    <a:p>
                      <a:pPr algn="ctr"/>
                      <a:r>
                        <a:rPr lang="en-US" sz="2000" b="1" dirty="0">
                          <a:effectLst/>
                        </a:rPr>
                        <a:t>$62.9</a:t>
                      </a:r>
                      <a:endParaRPr lang="en-US" sz="2000" b="1" dirty="0"/>
                    </a:p>
                    <a:p>
                      <a:pPr algn="ctr"/>
                      <a:r>
                        <a:rPr lang="en-US" sz="2000" b="1" dirty="0">
                          <a:effectLst/>
                        </a:rPr>
                        <a:t>2.2%</a:t>
                      </a:r>
                      <a:endParaRPr lang="en-US" sz="2000" b="1" dirty="0"/>
                    </a:p>
                  </a:txBody>
                  <a:tcPr marL="5698" marR="5698" marT="5698" marB="5698" anchor="ctr"/>
                </a:tc>
                <a:tc>
                  <a:txBody>
                    <a:bodyPr/>
                    <a:lstStyle/>
                    <a:p>
                      <a:pPr algn="ctr"/>
                      <a:r>
                        <a:rPr lang="en-US" sz="2000" b="1" dirty="0">
                          <a:effectLst/>
                        </a:rPr>
                        <a:t>$18.7</a:t>
                      </a:r>
                      <a:endParaRPr lang="en-US" sz="2000" b="1" dirty="0"/>
                    </a:p>
                    <a:p>
                      <a:pPr algn="ctr"/>
                      <a:r>
                        <a:rPr lang="en-US" sz="2000" b="1" dirty="0">
                          <a:effectLst/>
                        </a:rPr>
                        <a:t>2.7%</a:t>
                      </a:r>
                      <a:endParaRPr lang="en-US" sz="2000" b="1" dirty="0"/>
                    </a:p>
                  </a:txBody>
                  <a:tcPr marL="5698" marR="5698" marT="5698" marB="5698" anchor="ctr"/>
                </a:tc>
                <a:tc>
                  <a:txBody>
                    <a:bodyPr/>
                    <a:lstStyle/>
                    <a:p>
                      <a:pPr algn="ctr"/>
                      <a:r>
                        <a:rPr lang="en-US" sz="2000" b="1" dirty="0">
                          <a:effectLst/>
                        </a:rPr>
                        <a:t>$464.5</a:t>
                      </a:r>
                      <a:endParaRPr lang="en-US" sz="2000" b="1" dirty="0"/>
                    </a:p>
                    <a:p>
                      <a:pPr algn="ctr"/>
                      <a:r>
                        <a:rPr lang="en-US" sz="2000" b="1" dirty="0">
                          <a:effectLst/>
                        </a:rPr>
                        <a:t>3.2%</a:t>
                      </a:r>
                      <a:endParaRPr lang="en-US" sz="2000" b="1" dirty="0"/>
                    </a:p>
                  </a:txBody>
                  <a:tcPr marL="5698" marR="5698" marT="5698" marB="5698" anchor="ctr"/>
                </a:tc>
              </a:tr>
              <a:tr h="1331024">
                <a:tc gridSpan="7">
                  <a:txBody>
                    <a:bodyPr/>
                    <a:lstStyle/>
                    <a:p>
                      <a:pPr algn="l"/>
                      <a:r>
                        <a:rPr lang="en-US" sz="1100" dirty="0" smtClean="0">
                          <a:effectLst/>
                        </a:rPr>
                        <a:t>Source</a:t>
                      </a:r>
                      <a:r>
                        <a:rPr lang="en-US" sz="1100" dirty="0">
                          <a:effectLst/>
                        </a:rPr>
                        <a:t>: Battelle, R&amp;D </a:t>
                      </a:r>
                      <a:r>
                        <a:rPr lang="en-US" sz="1100" dirty="0" smtClean="0">
                          <a:effectLst/>
                        </a:rPr>
                        <a:t>Magazine</a:t>
                      </a:r>
                      <a:endParaRPr lang="en-US" sz="1100" dirty="0"/>
                    </a:p>
                  </a:txBody>
                  <a:tcPr marL="5698" marR="5698" marT="5698" marB="569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Total Commitment to R&amp;D from Business/Industry</a:t>
            </a: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328D378-B0BF-4053-B45A-296D14E1E908}" type="slidenum">
              <a:rPr lang="en-US" altLang="en-US">
                <a:solidFill>
                  <a:srgbClr val="000000"/>
                </a:solidFill>
              </a:rPr>
              <a:pPr/>
              <a:t>29</a:t>
            </a:fld>
            <a:endParaRPr lang="en-US" altLang="en-US">
              <a:solidFill>
                <a:srgbClr val="000000"/>
              </a:solidFill>
            </a:endParaRPr>
          </a:p>
        </p:txBody>
      </p:sp>
      <p:sp>
        <p:nvSpPr>
          <p:cNvPr id="34820" name="TextBox 3"/>
          <p:cNvSpPr txBox="1">
            <a:spLocks noChangeArrowheads="1"/>
          </p:cNvSpPr>
          <p:nvPr/>
        </p:nvSpPr>
        <p:spPr bwMode="auto">
          <a:xfrm>
            <a:off x="1981200" y="1752600"/>
            <a:ext cx="6629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600"/>
              <a:t>$259		2010</a:t>
            </a:r>
          </a:p>
          <a:p>
            <a:r>
              <a:rPr lang="en-US" altLang="en-US" sz="3600"/>
              <a:t>$270		2011</a:t>
            </a:r>
          </a:p>
          <a:p>
            <a:r>
              <a:rPr lang="en-US" altLang="en-US" sz="3600"/>
              <a:t>$280		2012</a:t>
            </a:r>
          </a:p>
          <a:p>
            <a:r>
              <a:rPr lang="en-US" altLang="en-US" sz="3600">
                <a:solidFill>
                  <a:srgbClr val="FF0000"/>
                </a:solidFill>
              </a:rPr>
              <a:t>?</a:t>
            </a:r>
            <a:r>
              <a:rPr lang="en-US" altLang="en-US" sz="3600"/>
              <a:t>$311</a:t>
            </a:r>
            <a:r>
              <a:rPr lang="en-US" altLang="en-US" sz="3600">
                <a:solidFill>
                  <a:srgbClr val="FF0000"/>
                </a:solidFill>
              </a:rPr>
              <a:t>?</a:t>
            </a:r>
            <a:r>
              <a:rPr lang="en-US" altLang="en-US" sz="3600"/>
              <a:t>		2013</a:t>
            </a:r>
          </a:p>
          <a:p>
            <a:r>
              <a:rPr lang="en-US" altLang="en-US" sz="3600"/>
              <a:t>$330		2014  (projected)</a:t>
            </a:r>
          </a:p>
          <a:p>
            <a:endParaRPr lang="en-US" altLang="en-US"/>
          </a:p>
          <a:p>
            <a:endParaRPr lang="en-US" altLang="en-US"/>
          </a:p>
          <a:p>
            <a:r>
              <a:rPr lang="en-US" altLang="en-US"/>
              <a:t>in billions</a:t>
            </a:r>
          </a:p>
          <a:p>
            <a:endParaRPr lang="en-US" altLang="en-US"/>
          </a:p>
          <a:p>
            <a:r>
              <a:rPr lang="en-US" altLang="en-US"/>
              <a:t>Source: Batelle, R&amp;D Magazine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fontAlgn="auto">
              <a:spcAft>
                <a:spcPts val="0"/>
              </a:spcAft>
              <a:defRPr/>
            </a:pPr>
            <a:r>
              <a:rPr lang="en-US" dirty="0" smtClean="0">
                <a:solidFill>
                  <a:srgbClr val="00008F"/>
                </a:solidFill>
                <a:effectLst>
                  <a:outerShdw blurRad="38100" dist="38100" dir="2700000" algn="tl">
                    <a:srgbClr val="000000">
                      <a:alpha val="43137"/>
                    </a:srgbClr>
                  </a:outerShdw>
                </a:effectLst>
              </a:rPr>
              <a:t>Notable FY 12 Winners</a:t>
            </a:r>
            <a:endParaRPr lang="en-US" dirty="0">
              <a:solidFill>
                <a:srgbClr val="00008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686800" cy="5562600"/>
          </a:xfrm>
        </p:spPr>
        <p:txBody>
          <a:bodyPr>
            <a:normAutofit fontScale="70000" lnSpcReduction="20000"/>
          </a:bodyPr>
          <a:lstStyle/>
          <a:p>
            <a:pPr marL="548640" indent="-411480" fontAlgn="auto">
              <a:spcAft>
                <a:spcPts val="0"/>
              </a:spcAft>
              <a:buClrTx/>
              <a:buFont typeface="Arial" pitchFamily="34" charset="0"/>
              <a:buChar char="•"/>
              <a:defRPr/>
            </a:pPr>
            <a:r>
              <a:rPr lang="en-US" sz="3100" b="1" dirty="0" smtClean="0"/>
              <a:t>National Science Foundation </a:t>
            </a:r>
            <a:r>
              <a:rPr lang="en-US" sz="3100" dirty="0" smtClean="0"/>
              <a:t> (+2.5%)</a:t>
            </a:r>
          </a:p>
          <a:p>
            <a:pPr marL="548640" indent="-411480" fontAlgn="auto">
              <a:spcAft>
                <a:spcPts val="0"/>
              </a:spcAft>
              <a:buClrTx/>
              <a:buFont typeface="Arial" pitchFamily="34" charset="0"/>
              <a:buChar char="•"/>
              <a:defRPr/>
            </a:pPr>
            <a:r>
              <a:rPr lang="en-US" sz="3100" b="1" dirty="0" smtClean="0"/>
              <a:t>National Institute of Standards and Technology </a:t>
            </a:r>
            <a:r>
              <a:rPr lang="en-US" sz="3100" dirty="0" smtClean="0"/>
              <a:t>(+0.1%)</a:t>
            </a:r>
          </a:p>
          <a:p>
            <a:pPr marL="548640" indent="-411480" fontAlgn="auto">
              <a:spcAft>
                <a:spcPts val="0"/>
              </a:spcAft>
              <a:buClrTx/>
              <a:buFont typeface="Arial" pitchFamily="34" charset="0"/>
              <a:buChar char="•"/>
              <a:defRPr/>
            </a:pPr>
            <a:r>
              <a:rPr lang="en-US" sz="3100" dirty="0"/>
              <a:t>	</a:t>
            </a:r>
            <a:r>
              <a:rPr lang="en-US" sz="3100" i="1" dirty="0" smtClean="0"/>
              <a:t>Technology Innovation Program and Advanced 	Manufacturing Consortium Program funding was eliminated. 	Manufacturing Extension Partnership was preserved.</a:t>
            </a:r>
          </a:p>
          <a:p>
            <a:pPr marL="548640" indent="-411480" fontAlgn="auto">
              <a:spcAft>
                <a:spcPts val="0"/>
              </a:spcAft>
              <a:buClrTx/>
              <a:buFont typeface="Arial" pitchFamily="34" charset="0"/>
              <a:buChar char="•"/>
              <a:defRPr/>
            </a:pPr>
            <a:r>
              <a:rPr lang="en-US" sz="3100" b="1" dirty="0" smtClean="0"/>
              <a:t>U.S. Department of Defense</a:t>
            </a:r>
          </a:p>
          <a:p>
            <a:pPr marL="868680" lvl="1" indent="-283464" fontAlgn="auto">
              <a:spcAft>
                <a:spcPts val="0"/>
              </a:spcAft>
              <a:buClrTx/>
              <a:buFont typeface="Arial" pitchFamily="34" charset="0"/>
              <a:buChar char="•"/>
              <a:defRPr/>
            </a:pPr>
            <a:r>
              <a:rPr lang="en-US" sz="3100" dirty="0" smtClean="0"/>
              <a:t>Basic and Applied Research (+6.5%)</a:t>
            </a:r>
          </a:p>
          <a:p>
            <a:pPr marL="868680" lvl="1" indent="-283464" fontAlgn="auto">
              <a:spcAft>
                <a:spcPts val="0"/>
              </a:spcAft>
              <a:buClrTx/>
              <a:buFont typeface="Arial" pitchFamily="34" charset="0"/>
              <a:buChar char="•"/>
              <a:defRPr/>
            </a:pPr>
            <a:r>
              <a:rPr lang="en-US" sz="3100" dirty="0" smtClean="0"/>
              <a:t>10% increase for university partnerships.</a:t>
            </a:r>
          </a:p>
          <a:p>
            <a:pPr marL="548640" indent="-411480" fontAlgn="auto">
              <a:spcAft>
                <a:spcPts val="0"/>
              </a:spcAft>
              <a:buClrTx/>
              <a:buFont typeface="Arial" pitchFamily="34" charset="0"/>
              <a:buChar char="•"/>
              <a:defRPr/>
            </a:pPr>
            <a:r>
              <a:rPr lang="en-US" sz="3100" b="1" dirty="0" smtClean="0"/>
              <a:t>U.S. Department of Energy</a:t>
            </a:r>
          </a:p>
          <a:p>
            <a:pPr marL="868680" lvl="1" indent="-283464" fontAlgn="auto">
              <a:spcAft>
                <a:spcPts val="0"/>
              </a:spcAft>
              <a:buClrTx/>
              <a:buFont typeface="Arial" pitchFamily="34" charset="0"/>
              <a:buChar char="•"/>
              <a:defRPr/>
            </a:pPr>
            <a:r>
              <a:rPr lang="en-US" sz="3100" dirty="0" smtClean="0"/>
              <a:t>Office </a:t>
            </a:r>
            <a:r>
              <a:rPr lang="en-US" sz="3100" dirty="0"/>
              <a:t>of Energy Efficiency and Renewable </a:t>
            </a:r>
            <a:r>
              <a:rPr lang="en-US" sz="3100" dirty="0" smtClean="0"/>
              <a:t>Energy (+36.7%)</a:t>
            </a:r>
          </a:p>
          <a:p>
            <a:pPr marL="868680" lvl="1" indent="-283464" fontAlgn="auto">
              <a:spcAft>
                <a:spcPts val="0"/>
              </a:spcAft>
              <a:buClrTx/>
              <a:buFont typeface="Arial" pitchFamily="34" charset="0"/>
              <a:buChar char="•"/>
              <a:defRPr/>
            </a:pPr>
            <a:r>
              <a:rPr lang="en-US" sz="3100" dirty="0" smtClean="0"/>
              <a:t>Office of Science - $4.5 B (+4.9%)</a:t>
            </a:r>
          </a:p>
          <a:p>
            <a:pPr marL="868680" lvl="1" indent="-283464" fontAlgn="auto">
              <a:spcAft>
                <a:spcPts val="0"/>
              </a:spcAft>
              <a:buClrTx/>
              <a:buFont typeface="Arial" pitchFamily="34" charset="0"/>
              <a:buChar char="•"/>
              <a:defRPr/>
            </a:pPr>
            <a:r>
              <a:rPr lang="en-US" sz="3100" dirty="0"/>
              <a:t>Advanced Research Projects Agency-Energy </a:t>
            </a:r>
            <a:r>
              <a:rPr lang="en-US" sz="3100" dirty="0" smtClean="0"/>
              <a:t>(ARPA-E) (+53.1%)</a:t>
            </a:r>
          </a:p>
          <a:p>
            <a:pPr marL="548640" indent="-411480" fontAlgn="auto">
              <a:spcAft>
                <a:spcPts val="0"/>
              </a:spcAft>
              <a:buClrTx/>
              <a:buFont typeface="Arial" pitchFamily="34" charset="0"/>
              <a:buChar char="•"/>
              <a:defRPr/>
            </a:pPr>
            <a:r>
              <a:rPr lang="en-US" sz="3100" b="1" dirty="0" smtClean="0"/>
              <a:t>U.S. Department of Transportation </a:t>
            </a:r>
            <a:r>
              <a:rPr lang="en-US" sz="3100" dirty="0" smtClean="0"/>
              <a:t>- $1.1B (+6.4%)</a:t>
            </a:r>
          </a:p>
          <a:p>
            <a:pPr marL="548640" indent="-411480" fontAlgn="auto">
              <a:spcAft>
                <a:spcPts val="0"/>
              </a:spcAft>
              <a:buClrTx/>
              <a:buFont typeface="Arial" pitchFamily="34" charset="0"/>
              <a:buChar char="•"/>
              <a:defRPr/>
            </a:pPr>
            <a:r>
              <a:rPr lang="en-US" sz="3100" i="1" dirty="0" smtClean="0"/>
              <a:t>	University  </a:t>
            </a:r>
            <a:r>
              <a:rPr lang="en-US" sz="3100" i="1" dirty="0"/>
              <a:t>Research Centers budget was cut by 25</a:t>
            </a:r>
            <a:r>
              <a:rPr lang="en-US" sz="3100" i="1" dirty="0" smtClean="0"/>
              <a:t>%.</a:t>
            </a:r>
            <a:endParaRPr lang="en-US" sz="3100" dirty="0" smtClean="0"/>
          </a:p>
          <a:p>
            <a:pPr marL="548640" indent="-411480" fontAlgn="auto">
              <a:spcAft>
                <a:spcPts val="0"/>
              </a:spcAft>
              <a:buClrTx/>
              <a:buFont typeface="Arial" pitchFamily="34" charset="0"/>
              <a:buChar char="•"/>
              <a:defRPr/>
            </a:pPr>
            <a:r>
              <a:rPr lang="en-US" sz="3100" b="1" dirty="0" smtClean="0"/>
              <a:t>Medicare/Medicaid, AHRQ</a:t>
            </a:r>
            <a:r>
              <a:rPr lang="en-US" sz="3100" dirty="0" smtClean="0"/>
              <a:t>, Health IT funding modest increase</a:t>
            </a:r>
            <a:endParaRPr lang="en-US" sz="2600" dirty="0" smtClean="0"/>
          </a:p>
          <a:p>
            <a:pPr marL="137160" indent="0" fontAlgn="auto">
              <a:spcAft>
                <a:spcPts val="0"/>
              </a:spcAft>
              <a:buClr>
                <a:schemeClr val="tx1">
                  <a:shade val="95000"/>
                </a:schemeClr>
              </a:buClr>
              <a:buFont typeface="Wingdings 2"/>
              <a:buNone/>
              <a:defRPr/>
            </a:pPr>
            <a:r>
              <a:rPr lang="en-US" sz="2600" dirty="0"/>
              <a:t>	</a:t>
            </a:r>
            <a:endParaRPr lang="en-US" sz="2600" i="1" dirty="0" smtClean="0"/>
          </a:p>
          <a:p>
            <a:pPr marL="137160" indent="0" fontAlgn="auto">
              <a:spcAft>
                <a:spcPts val="0"/>
              </a:spcAft>
              <a:buClr>
                <a:schemeClr val="tx1">
                  <a:shade val="95000"/>
                </a:schemeClr>
              </a:buClr>
              <a:buFont typeface="Wingdings 2"/>
              <a:buNone/>
              <a:defRPr/>
            </a:pPr>
            <a:endParaRPr lang="en-US" sz="2600" i="1" dirty="0" smtClean="0"/>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5F35981-D3C1-4B28-B8A3-1580F484A817}" type="slidenum">
              <a:rPr lang="en-US" altLang="en-US">
                <a:solidFill>
                  <a:srgbClr val="000000"/>
                </a:solidFill>
              </a:rPr>
              <a:pPr/>
              <a:t>3</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1143000"/>
          </a:xfrm>
        </p:spPr>
        <p:txBody>
          <a:bodyPr/>
          <a:lstStyle/>
          <a:p>
            <a:pPr fontAlgn="auto">
              <a:spcAft>
                <a:spcPts val="0"/>
              </a:spcAft>
              <a:defRPr/>
            </a:pPr>
            <a:r>
              <a:rPr lang="en-US" dirty="0" smtClean="0"/>
              <a:t>2013 ????</a:t>
            </a: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2D264AD-3E01-4229-835B-345966960E37}" type="slidenum">
              <a:rPr lang="en-US" altLang="en-US">
                <a:solidFill>
                  <a:srgbClr val="000000"/>
                </a:solidFill>
              </a:rPr>
              <a:pPr/>
              <a:t>30</a:t>
            </a:fld>
            <a:endParaRPr lang="en-US" altLang="en-US">
              <a:solidFill>
                <a:srgbClr val="000000"/>
              </a:solidFill>
            </a:endParaRPr>
          </a:p>
        </p:txBody>
      </p:sp>
      <p:sp>
        <p:nvSpPr>
          <p:cNvPr id="35844" name="Rectangle 3"/>
          <p:cNvSpPr>
            <a:spLocks noChangeArrowheads="1"/>
          </p:cNvSpPr>
          <p:nvPr/>
        </p:nvSpPr>
        <p:spPr bwMode="auto">
          <a:xfrm>
            <a:off x="228600" y="1219200"/>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36638" indent="-2905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3200"/>
              <a:t>R&amp;D funded by U.S. academia is forecast to increase by 2.1% in 2013 to $12.7 billion</a:t>
            </a:r>
          </a:p>
          <a:p>
            <a:pPr>
              <a:buFont typeface="Arial" panose="020B0604020202020204" pitchFamily="34" charset="0"/>
              <a:buChar char="•"/>
            </a:pPr>
            <a:r>
              <a:rPr lang="en-US" altLang="en-US" sz="3200"/>
              <a:t>R&amp;D performed by U.S. academia (all sources) increases by 0.4% to $66.6 billion</a:t>
            </a:r>
          </a:p>
          <a:p>
            <a:pPr>
              <a:buFont typeface="Arial" panose="020B0604020202020204" pitchFamily="34" charset="0"/>
              <a:buChar char="•"/>
            </a:pPr>
            <a:r>
              <a:rPr lang="en-US" altLang="en-US" sz="3200"/>
              <a:t>2013 projected performance reflects: </a:t>
            </a:r>
          </a:p>
          <a:p>
            <a:pPr lvl="2">
              <a:buFont typeface="Arial" panose="020B0604020202020204" pitchFamily="34" charset="0"/>
              <a:buChar char="•"/>
            </a:pPr>
            <a:r>
              <a:rPr lang="en-US" altLang="en-US" sz="3200"/>
              <a:t>1) reduced Fed support – sequestration</a:t>
            </a:r>
          </a:p>
          <a:p>
            <a:pPr lvl="2">
              <a:buFont typeface="Arial" panose="020B0604020202020204" pitchFamily="34" charset="0"/>
              <a:buChar char="•"/>
            </a:pPr>
            <a:r>
              <a:rPr lang="en-US" altLang="en-US" sz="3200"/>
              <a:t>2) slower US economic growth </a:t>
            </a:r>
          </a:p>
          <a:p>
            <a:pPr lvl="2">
              <a:buFont typeface="Arial" panose="020B0604020202020204" pitchFamily="34" charset="0"/>
              <a:buChar char="•"/>
            </a:pPr>
            <a:r>
              <a:rPr lang="en-US" altLang="en-US" sz="3200"/>
              <a:t>3) termination of American Recovery and Reinvestment Act funds which, after three years --$18 billion in R&amp;D stimulus funds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Most Effective for Collaboration</a:t>
            </a: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65E04CF-7CB0-4084-A433-13592D9BB705}" type="slidenum">
              <a:rPr lang="en-US" altLang="en-US">
                <a:solidFill>
                  <a:srgbClr val="000000"/>
                </a:solidFill>
              </a:rPr>
              <a:pPr/>
              <a:t>31</a:t>
            </a:fld>
            <a:endParaRPr lang="en-US" altLang="en-US">
              <a:solidFill>
                <a:srgbClr val="000000"/>
              </a:solidFill>
            </a:endParaRP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9626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69" name="Group 12"/>
          <p:cNvGrpSpPr>
            <a:grpSpLocks/>
          </p:cNvGrpSpPr>
          <p:nvPr/>
        </p:nvGrpSpPr>
        <p:grpSpPr bwMode="auto">
          <a:xfrm>
            <a:off x="457200" y="1600200"/>
            <a:ext cx="8196263" cy="4789488"/>
            <a:chOff x="457199" y="1600200"/>
            <a:chExt cx="8195679" cy="4788932"/>
          </a:xfrm>
        </p:grpSpPr>
        <p:sp>
          <p:nvSpPr>
            <p:cNvPr id="36870" name="TextBox 3"/>
            <p:cNvSpPr txBox="1">
              <a:spLocks noChangeArrowheads="1"/>
            </p:cNvSpPr>
            <p:nvPr/>
          </p:nvSpPr>
          <p:spPr bwMode="auto">
            <a:xfrm>
              <a:off x="457200" y="2590800"/>
              <a:ext cx="320040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a:t>Foreign industry</a:t>
              </a:r>
            </a:p>
            <a:p>
              <a:pPr algn="r"/>
              <a:endParaRPr lang="en-US" altLang="en-US"/>
            </a:p>
            <a:p>
              <a:pPr algn="r"/>
              <a:r>
                <a:rPr lang="en-US" altLang="en-US"/>
                <a:t>Non-profit RSD organizations</a:t>
              </a:r>
            </a:p>
            <a:p>
              <a:pPr algn="r"/>
              <a:endParaRPr lang="en-US" altLang="en-US"/>
            </a:p>
            <a:p>
              <a:pPr algn="r"/>
              <a:r>
                <a:rPr lang="en-US" altLang="en-US"/>
                <a:t>U.S. government labs</a:t>
              </a:r>
            </a:p>
            <a:p>
              <a:pPr algn="r"/>
              <a:endParaRPr lang="en-US" altLang="en-US"/>
            </a:p>
            <a:p>
              <a:pPr algn="r"/>
              <a:r>
                <a:rPr lang="en-US" altLang="en-US"/>
                <a:t>Academia</a:t>
              </a:r>
            </a:p>
            <a:p>
              <a:pPr algn="r"/>
              <a:endParaRPr lang="en-US" altLang="en-US"/>
            </a:p>
            <a:p>
              <a:pPr algn="r"/>
              <a:r>
                <a:rPr lang="en-US" altLang="en-US"/>
                <a:t>U.S. industry</a:t>
              </a:r>
            </a:p>
          </p:txBody>
        </p:sp>
        <p:sp>
          <p:nvSpPr>
            <p:cNvPr id="36871" name="TextBox 4"/>
            <p:cNvSpPr txBox="1">
              <a:spLocks noChangeArrowheads="1"/>
            </p:cNvSpPr>
            <p:nvPr/>
          </p:nvSpPr>
          <p:spPr bwMode="auto">
            <a:xfrm>
              <a:off x="3581400" y="5334000"/>
              <a:ext cx="507147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t>0        10        20         30        40          50       60</a:t>
              </a:r>
            </a:p>
            <a:p>
              <a:endParaRPr lang="en-US" altLang="en-US"/>
            </a:p>
            <a:p>
              <a:pPr algn="ctr"/>
              <a:r>
                <a:rPr lang="en-US" altLang="en-US"/>
                <a:t>% Survey Respondents</a:t>
              </a:r>
            </a:p>
          </p:txBody>
        </p:sp>
        <p:sp>
          <p:nvSpPr>
            <p:cNvPr id="36872" name="TextBox 5"/>
            <p:cNvSpPr txBox="1">
              <a:spLocks noChangeArrowheads="1"/>
            </p:cNvSpPr>
            <p:nvPr/>
          </p:nvSpPr>
          <p:spPr bwMode="auto">
            <a:xfrm>
              <a:off x="457199" y="6019800"/>
              <a:ext cx="409783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latin typeface="Palatino Linotype" panose="02040502050505030304" pitchFamily="18" charset="0"/>
                </a:rPr>
                <a:t>Source: Batteile</a:t>
              </a:r>
              <a:r>
                <a:rPr lang="en-US" altLang="en-US" b="1" i="1">
                  <a:latin typeface="Palatino Linotype" panose="02040502050505030304" pitchFamily="18" charset="0"/>
                </a:rPr>
                <a:t>/R&amp;D</a:t>
              </a:r>
              <a:r>
                <a:rPr lang="en-US" altLang="en-US" b="1">
                  <a:latin typeface="Palatino Linotype" panose="02040502050505030304" pitchFamily="18" charset="0"/>
                </a:rPr>
                <a:t> Magazine</a:t>
              </a:r>
            </a:p>
          </p:txBody>
        </p:sp>
        <p:sp>
          <p:nvSpPr>
            <p:cNvPr id="36873" name="TextBox 6"/>
            <p:cNvSpPr txBox="1">
              <a:spLocks noChangeArrowheads="1"/>
            </p:cNvSpPr>
            <p:nvPr/>
          </p:nvSpPr>
          <p:spPr bwMode="auto">
            <a:xfrm>
              <a:off x="5334000" y="2678668"/>
              <a:ext cx="68579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t>19%</a:t>
              </a:r>
            </a:p>
          </p:txBody>
        </p:sp>
        <p:sp>
          <p:nvSpPr>
            <p:cNvPr id="36874" name="TextBox 8"/>
            <p:cNvSpPr txBox="1">
              <a:spLocks noChangeArrowheads="1"/>
            </p:cNvSpPr>
            <p:nvPr/>
          </p:nvSpPr>
          <p:spPr bwMode="auto">
            <a:xfrm>
              <a:off x="5334000" y="3212068"/>
              <a:ext cx="68579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t>20%</a:t>
              </a:r>
            </a:p>
          </p:txBody>
        </p:sp>
        <p:sp>
          <p:nvSpPr>
            <p:cNvPr id="36875" name="TextBox 9"/>
            <p:cNvSpPr txBox="1">
              <a:spLocks noChangeArrowheads="1"/>
            </p:cNvSpPr>
            <p:nvPr/>
          </p:nvSpPr>
          <p:spPr bwMode="auto">
            <a:xfrm>
              <a:off x="5870992" y="3745468"/>
              <a:ext cx="68580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t>27%</a:t>
              </a:r>
            </a:p>
          </p:txBody>
        </p:sp>
        <p:sp>
          <p:nvSpPr>
            <p:cNvPr id="36876" name="TextBox 10"/>
            <p:cNvSpPr txBox="1">
              <a:spLocks noChangeArrowheads="1"/>
            </p:cNvSpPr>
            <p:nvPr/>
          </p:nvSpPr>
          <p:spPr bwMode="auto">
            <a:xfrm>
              <a:off x="7911723" y="4267200"/>
              <a:ext cx="622677"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600"/>
                <a:t>52%</a:t>
              </a:r>
            </a:p>
          </p:txBody>
        </p:sp>
        <p:sp>
          <p:nvSpPr>
            <p:cNvPr id="36877" name="TextBox 11"/>
            <p:cNvSpPr txBox="1">
              <a:spLocks noChangeArrowheads="1"/>
            </p:cNvSpPr>
            <p:nvPr/>
          </p:nvSpPr>
          <p:spPr bwMode="auto">
            <a:xfrm>
              <a:off x="7924800" y="4817021"/>
              <a:ext cx="68580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t>52%</a:t>
              </a:r>
            </a:p>
          </p:txBody>
        </p:sp>
        <p:sp>
          <p:nvSpPr>
            <p:cNvPr id="8" name="TextBox 7"/>
            <p:cNvSpPr txBox="1"/>
            <p:nvPr/>
          </p:nvSpPr>
          <p:spPr>
            <a:xfrm>
              <a:off x="457200" y="1600200"/>
              <a:ext cx="5562599" cy="954107"/>
            </a:xfrm>
            <a:prstGeom prst="rect">
              <a:avLst/>
            </a:prstGeom>
            <a:solidFill>
              <a:schemeClr val="bg1"/>
            </a:solidFill>
          </p:spPr>
          <p:txBody>
            <a:bodyPr>
              <a:spAutoFit/>
            </a:bodyPr>
            <a:lstStyle/>
            <a:p>
              <a:pPr fontAlgn="auto">
                <a:spcBef>
                  <a:spcPts val="0"/>
                </a:spcBef>
                <a:spcAft>
                  <a:spcPts val="0"/>
                </a:spcAft>
                <a:defRPr/>
              </a:pPr>
              <a:r>
                <a:rPr lang="en-US" sz="2800" b="1" dirty="0">
                  <a:ln>
                    <a:solidFill>
                      <a:schemeClr val="tx1"/>
                    </a:solidFill>
                  </a:ln>
                  <a:solidFill>
                    <a:schemeClr val="accent1"/>
                  </a:solidFill>
                  <a:latin typeface="David" pitchFamily="34" charset="-79"/>
                  <a:cs typeface="David" pitchFamily="34" charset="-79"/>
                </a:rPr>
                <a:t>Most Effective Organizations for Technology Collaborations</a:t>
              </a:r>
              <a:endParaRPr lang="en-US" sz="2800" b="1" dirty="0">
                <a:ln>
                  <a:solidFill>
                    <a:schemeClr val="tx1"/>
                  </a:solidFill>
                </a:ln>
                <a:solidFill>
                  <a:schemeClr val="accent1"/>
                </a:solidFill>
                <a:latin typeface="David" pitchFamily="34" charset="-79"/>
                <a:cs typeface="David" pitchFamily="34" charset="-79"/>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p:txBody>
          <a:bodyPr/>
          <a:lstStyle/>
          <a:p>
            <a:pPr>
              <a:buFont typeface="Arial" charset="0"/>
              <a:buNone/>
              <a:defRPr/>
            </a:pPr>
            <a:r>
              <a:rPr lang="en-US" dirty="0">
                <a:solidFill>
                  <a:schemeClr val="tx1">
                    <a:shade val="50000"/>
                  </a:schemeClr>
                </a:solidFill>
              </a:rPr>
              <a:t>© </a:t>
            </a:r>
            <a:r>
              <a:rPr lang="en-US" dirty="0" err="1">
                <a:solidFill>
                  <a:schemeClr val="tx1">
                    <a:shade val="50000"/>
                  </a:schemeClr>
                </a:solidFill>
              </a:rPr>
              <a:t>aascu</a:t>
            </a:r>
            <a:r>
              <a:rPr lang="en-US" dirty="0">
                <a:solidFill>
                  <a:schemeClr val="tx1">
                    <a:shade val="50000"/>
                  </a:schemeClr>
                </a:solidFill>
              </a:rPr>
              <a:t>/</a:t>
            </a:r>
            <a:r>
              <a:rPr lang="en-US" dirty="0" err="1">
                <a:solidFill>
                  <a:schemeClr val="tx1">
                    <a:shade val="50000"/>
                  </a:schemeClr>
                </a:solidFill>
              </a:rPr>
              <a:t>grc</a:t>
            </a:r>
            <a:r>
              <a:rPr lang="en-US" dirty="0">
                <a:solidFill>
                  <a:schemeClr val="tx1">
                    <a:shade val="50000"/>
                  </a:schemeClr>
                </a:solidFill>
              </a:rPr>
              <a:t>, 2013</a:t>
            </a:r>
          </a:p>
        </p:txBody>
      </p:sp>
      <p:sp>
        <p:nvSpPr>
          <p:cNvPr id="37891" name="Date Placeholder 1"/>
          <p:cNvSpPr txBox="1">
            <a:spLocks/>
          </p:cNvSpPr>
          <p:nvPr/>
        </p:nvSpPr>
        <p:spPr bwMode="auto">
          <a:xfrm flipH="1">
            <a:off x="-533400" y="6172200"/>
            <a:ext cx="4495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endParaRPr lang="en-US" altLang="en-US" sz="1000">
              <a:solidFill>
                <a:srgbClr val="000000"/>
              </a:solidFill>
            </a:endParaRPr>
          </a:p>
        </p:txBody>
      </p:sp>
      <p:sp>
        <p:nvSpPr>
          <p:cNvPr id="2052" name="Rectangle 2"/>
          <p:cNvSpPr>
            <a:spLocks noChangeArrowheads="1"/>
          </p:cNvSpPr>
          <p:nvPr/>
        </p:nvSpPr>
        <p:spPr bwMode="auto">
          <a:xfrm>
            <a:off x="1066800" y="1219200"/>
            <a:ext cx="7239000" cy="4114800"/>
          </a:xfrm>
          <a:prstGeom prst="rect">
            <a:avLst/>
          </a:prstGeom>
          <a:noFill/>
          <a:ln w="9525">
            <a:noFill/>
            <a:miter lim="800000"/>
            <a:headEnd/>
            <a:tailEnd/>
          </a:ln>
        </p:spPr>
        <p:txBody>
          <a:bodyPr anchor="ctr"/>
          <a:lstStyle/>
          <a:p>
            <a:pPr algn="ctr" eaLnBrk="0" fontAlgn="auto" hangingPunct="0">
              <a:spcBef>
                <a:spcPts val="0"/>
              </a:spcBef>
              <a:spcAft>
                <a:spcPts val="0"/>
              </a:spcAft>
              <a:buClr>
                <a:srgbClr val="336699"/>
              </a:buClr>
              <a:buSzPct val="100000"/>
              <a:buFont typeface="Arial Black" pitchFamily="34" charset="0"/>
              <a:buNone/>
              <a:defRPr/>
            </a:pPr>
            <a:r>
              <a:rPr lang="en-US" sz="6000" dirty="0">
                <a:solidFill>
                  <a:schemeClr val="accent2">
                    <a:lumMod val="50000"/>
                  </a:schemeClr>
                </a:solidFill>
                <a:latin typeface="Arial Rounded MT Bold" pitchFamily="34" charset="0"/>
                <a:cs typeface="+mn-cs"/>
              </a:rPr>
              <a:t>The Emphasis on Competitiveness, Job Creation, and Economic Recovery</a:t>
            </a:r>
            <a:endParaRPr lang="en-US" sz="6000" dirty="0">
              <a:solidFill>
                <a:schemeClr val="accent2">
                  <a:lumMod val="50000"/>
                </a:schemeClr>
              </a:solidFill>
              <a:latin typeface="Arial Rounded MT Bold" pitchFamily="34" charset="0"/>
              <a:cs typeface="+mn-cs"/>
            </a:endParaRPr>
          </a:p>
        </p:txBody>
      </p:sp>
      <p:sp>
        <p:nvSpPr>
          <p:cNvPr id="37893" name="Line 3"/>
          <p:cNvSpPr>
            <a:spLocks noChangeShapeType="1"/>
          </p:cNvSpPr>
          <p:nvPr/>
        </p:nvSpPr>
        <p:spPr bwMode="auto">
          <a:xfrm>
            <a:off x="381000" y="304800"/>
            <a:ext cx="0" cy="60198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4"/>
          <p:cNvSpPr>
            <a:spLocks noChangeShapeType="1"/>
          </p:cNvSpPr>
          <p:nvPr/>
        </p:nvSpPr>
        <p:spPr bwMode="auto">
          <a:xfrm>
            <a:off x="685800" y="609600"/>
            <a:ext cx="0" cy="51054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AutoShape 2" descr="http://www.uwosh.edu/home/future-students/%20http:/www.uwosh.edu/home/logo.png">
            <a:hlinkClick r:id="rId2"/>
          </p:cNvPr>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endParaRPr lang="en-US" altLang="en-US"/>
          </a:p>
        </p:txBody>
      </p:sp>
      <p:sp>
        <p:nvSpPr>
          <p:cNvPr id="37896" name="AutoShape 4" descr="http://www.uwosh.edu/home/future-students/%20http:/www.uwosh.edu/home/logo.png">
            <a:hlinkClick r:id="rId2"/>
          </p:cNvPr>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endParaRPr lang="en-US"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xfrm>
            <a:off x="457200" y="30480"/>
            <a:ext cx="8229600" cy="1143000"/>
          </a:xfrm>
        </p:spPr>
        <p:txBody>
          <a:bodyPr/>
          <a:lstStyle/>
          <a:p>
            <a:pPr fontAlgn="auto">
              <a:spcAft>
                <a:spcPts val="0"/>
              </a:spcAft>
              <a:defRPr/>
            </a:pPr>
            <a:r>
              <a:rPr lang="en-US" dirty="0" smtClean="0">
                <a:ln>
                  <a:noFill/>
                </a:ln>
                <a:solidFill>
                  <a:srgbClr val="000099"/>
                </a:solidFill>
                <a:effectLst/>
                <a:latin typeface="Arial Rounded MT Bold" pitchFamily="34" charset="0"/>
              </a:rPr>
              <a:t>Components</a:t>
            </a:r>
          </a:p>
        </p:txBody>
      </p:sp>
      <p:sp>
        <p:nvSpPr>
          <p:cNvPr id="321540" name="Text Placeholder 2"/>
          <p:cNvSpPr>
            <a:spLocks noGrp="1"/>
          </p:cNvSpPr>
          <p:nvPr>
            <p:ph type="body" sz="half" idx="2"/>
          </p:nvPr>
        </p:nvSpPr>
        <p:spPr>
          <a:xfrm>
            <a:off x="304800" y="1066800"/>
            <a:ext cx="8686800" cy="5349875"/>
          </a:xfrm>
        </p:spPr>
        <p:txBody>
          <a:bodyPr>
            <a:normAutofit fontScale="70000" lnSpcReduction="20000"/>
          </a:bodyPr>
          <a:lstStyle/>
          <a:p>
            <a:pPr marL="73025" indent="214313" fontAlgn="auto">
              <a:lnSpc>
                <a:spcPct val="90000"/>
              </a:lnSpc>
              <a:spcAft>
                <a:spcPts val="0"/>
              </a:spcAft>
              <a:buClr>
                <a:schemeClr val="tx1">
                  <a:shade val="95000"/>
                </a:schemeClr>
              </a:buClr>
              <a:buFont typeface="Wingdings" pitchFamily="2" charset="2"/>
              <a:buNone/>
              <a:defRPr/>
            </a:pPr>
            <a:endParaRPr lang="en-US" sz="2400" dirty="0" smtClean="0"/>
          </a:p>
          <a:p>
            <a:pPr marL="73025" indent="0" fontAlgn="auto">
              <a:lnSpc>
                <a:spcPct val="90000"/>
              </a:lnSpc>
              <a:spcAft>
                <a:spcPts val="0"/>
              </a:spcAft>
              <a:buClr>
                <a:schemeClr val="tx1"/>
              </a:buClr>
              <a:buFont typeface="Wingdings 2"/>
              <a:buNone/>
              <a:defRPr/>
            </a:pPr>
            <a:r>
              <a:rPr lang="en-US" sz="4100" b="1" dirty="0" smtClean="0"/>
              <a:t>Workforce Development</a:t>
            </a:r>
          </a:p>
          <a:p>
            <a:pPr marL="73025" indent="0" fontAlgn="auto">
              <a:lnSpc>
                <a:spcPct val="90000"/>
              </a:lnSpc>
              <a:spcAft>
                <a:spcPts val="0"/>
              </a:spcAft>
              <a:buClr>
                <a:schemeClr val="tx1"/>
              </a:buClr>
              <a:buFont typeface="Wingdings 2"/>
              <a:buNone/>
              <a:defRPr/>
            </a:pPr>
            <a:endParaRPr lang="en-US" sz="1300" b="1" dirty="0" smtClean="0"/>
          </a:p>
          <a:p>
            <a:pPr marL="73025" indent="0" fontAlgn="auto">
              <a:lnSpc>
                <a:spcPct val="90000"/>
              </a:lnSpc>
              <a:spcAft>
                <a:spcPts val="0"/>
              </a:spcAft>
              <a:buClr>
                <a:schemeClr val="tx1"/>
              </a:buClr>
              <a:buFont typeface="Wingdings 2"/>
              <a:buNone/>
              <a:defRPr/>
            </a:pPr>
            <a:r>
              <a:rPr lang="en-US" sz="4100" b="1" dirty="0" smtClean="0"/>
              <a:t>Economic development</a:t>
            </a:r>
          </a:p>
          <a:p>
            <a:pPr marL="1162050" lvl="1" indent="-571500" fontAlgn="auto">
              <a:lnSpc>
                <a:spcPct val="90000"/>
              </a:lnSpc>
              <a:spcAft>
                <a:spcPts val="0"/>
              </a:spcAft>
              <a:buSzPct val="100000"/>
              <a:buFont typeface="Arial" pitchFamily="34" charset="0"/>
              <a:buChar char="•"/>
              <a:defRPr/>
            </a:pPr>
            <a:r>
              <a:rPr lang="en-US" sz="4100" dirty="0" smtClean="0"/>
              <a:t>Institutional intellectual property to the   </a:t>
            </a:r>
          </a:p>
          <a:p>
            <a:pPr marL="1162050" lvl="1" indent="-571500" fontAlgn="auto">
              <a:lnSpc>
                <a:spcPct val="90000"/>
              </a:lnSpc>
              <a:spcAft>
                <a:spcPts val="0"/>
              </a:spcAft>
              <a:buSzPct val="100000"/>
              <a:buFont typeface="Arial" pitchFamily="34" charset="0"/>
              <a:buChar char="•"/>
              <a:defRPr/>
            </a:pPr>
            <a:r>
              <a:rPr lang="en-US" sz="4100" dirty="0"/>
              <a:t> </a:t>
            </a:r>
            <a:r>
              <a:rPr lang="en-US" sz="4100" dirty="0" smtClean="0"/>
              <a:t>   market</a:t>
            </a:r>
          </a:p>
          <a:p>
            <a:pPr marL="1162050" lvl="1" indent="-571500" fontAlgn="auto">
              <a:lnSpc>
                <a:spcPct val="90000"/>
              </a:lnSpc>
              <a:spcAft>
                <a:spcPts val="0"/>
              </a:spcAft>
              <a:buSzPct val="100000"/>
              <a:buFont typeface="Arial" pitchFamily="34" charset="0"/>
              <a:buChar char="•"/>
              <a:defRPr/>
            </a:pPr>
            <a:r>
              <a:rPr lang="en-US" sz="4100" dirty="0" smtClean="0"/>
              <a:t>Local entrepreneurs linking to campus </a:t>
            </a:r>
          </a:p>
          <a:p>
            <a:pPr marL="1162050" lvl="1" indent="-571500" fontAlgn="auto">
              <a:lnSpc>
                <a:spcPct val="90000"/>
              </a:lnSpc>
              <a:spcAft>
                <a:spcPts val="0"/>
              </a:spcAft>
              <a:buSzPct val="100000"/>
              <a:buFont typeface="Arial" pitchFamily="34" charset="0"/>
              <a:buChar char="•"/>
              <a:defRPr/>
            </a:pPr>
            <a:r>
              <a:rPr lang="en-US" sz="4100" dirty="0" smtClean="0"/>
              <a:t>Collaboration on loan and start-up funding</a:t>
            </a:r>
          </a:p>
          <a:p>
            <a:pPr marL="73025" indent="0" fontAlgn="auto">
              <a:lnSpc>
                <a:spcPct val="90000"/>
              </a:lnSpc>
              <a:spcAft>
                <a:spcPts val="0"/>
              </a:spcAft>
              <a:buClr>
                <a:schemeClr val="tx1"/>
              </a:buClr>
              <a:buFont typeface="Wingdings 2"/>
              <a:buNone/>
              <a:defRPr/>
            </a:pPr>
            <a:endParaRPr lang="en-US" sz="1300" b="1" dirty="0" smtClean="0"/>
          </a:p>
          <a:p>
            <a:pPr marL="73025" indent="0" fontAlgn="auto">
              <a:lnSpc>
                <a:spcPct val="90000"/>
              </a:lnSpc>
              <a:spcAft>
                <a:spcPts val="0"/>
              </a:spcAft>
              <a:buClr>
                <a:schemeClr val="tx1"/>
              </a:buClr>
              <a:buFont typeface="Wingdings 2"/>
              <a:buNone/>
              <a:defRPr/>
            </a:pPr>
            <a:r>
              <a:rPr lang="en-US" sz="4100" b="1" dirty="0" smtClean="0"/>
              <a:t>Community Development</a:t>
            </a:r>
          </a:p>
          <a:p>
            <a:pPr marL="1162050" lvl="1" indent="-571500" fontAlgn="auto">
              <a:lnSpc>
                <a:spcPct val="90000"/>
              </a:lnSpc>
              <a:spcAft>
                <a:spcPts val="0"/>
              </a:spcAft>
              <a:buSzPct val="100000"/>
              <a:buFont typeface="Arial" pitchFamily="34" charset="0"/>
              <a:buChar char="•"/>
              <a:defRPr/>
            </a:pPr>
            <a:r>
              <a:rPr lang="en-US" sz="4100" dirty="0" smtClean="0"/>
              <a:t>Health care, K-12, social service</a:t>
            </a:r>
          </a:p>
          <a:p>
            <a:pPr marL="1162050" lvl="1" indent="-571500" fontAlgn="auto">
              <a:lnSpc>
                <a:spcPct val="90000"/>
              </a:lnSpc>
              <a:spcAft>
                <a:spcPts val="0"/>
              </a:spcAft>
              <a:buSzPct val="100000"/>
              <a:buFont typeface="Arial" pitchFamily="34" charset="0"/>
              <a:buChar char="•"/>
              <a:defRPr/>
            </a:pPr>
            <a:r>
              <a:rPr lang="en-US" sz="4100" dirty="0"/>
              <a:t> </a:t>
            </a:r>
            <a:r>
              <a:rPr lang="en-US" sz="4100" dirty="0" smtClean="0"/>
              <a:t>    collaboration</a:t>
            </a:r>
          </a:p>
          <a:p>
            <a:pPr marL="1162050" lvl="1" indent="-571500" fontAlgn="auto">
              <a:lnSpc>
                <a:spcPct val="90000"/>
              </a:lnSpc>
              <a:spcAft>
                <a:spcPts val="0"/>
              </a:spcAft>
              <a:buSzPct val="100000"/>
              <a:buFont typeface="Arial" pitchFamily="34" charset="0"/>
              <a:buChar char="•"/>
              <a:defRPr/>
            </a:pPr>
            <a:r>
              <a:rPr lang="en-US" sz="4100" dirty="0" smtClean="0"/>
              <a:t>Civic engagement</a:t>
            </a:r>
          </a:p>
          <a:p>
            <a:pPr marL="1162050" lvl="1" indent="-571500" fontAlgn="auto">
              <a:lnSpc>
                <a:spcPct val="90000"/>
              </a:lnSpc>
              <a:spcAft>
                <a:spcPts val="0"/>
              </a:spcAft>
              <a:buSzPct val="100000"/>
              <a:buFont typeface="Arial" pitchFamily="34" charset="0"/>
              <a:buChar char="•"/>
              <a:defRPr/>
            </a:pPr>
            <a:r>
              <a:rPr lang="en-US" sz="4100" dirty="0" smtClean="0"/>
              <a:t>Healthy social environments</a:t>
            </a:r>
          </a:p>
          <a:p>
            <a:pPr marL="73025" indent="214313" fontAlgn="auto">
              <a:lnSpc>
                <a:spcPct val="90000"/>
              </a:lnSpc>
              <a:spcAft>
                <a:spcPts val="0"/>
              </a:spcAft>
              <a:buClr>
                <a:schemeClr val="tx1"/>
              </a:buClr>
              <a:buFont typeface="Wingdings" pitchFamily="2" charset="2"/>
              <a:buChar char="v"/>
              <a:defRPr/>
            </a:pPr>
            <a:endParaRPr lang="en-US" dirty="0" smtClean="0"/>
          </a:p>
          <a:p>
            <a:pPr marL="73025" indent="214313" fontAlgn="auto">
              <a:lnSpc>
                <a:spcPct val="90000"/>
              </a:lnSpc>
              <a:spcAft>
                <a:spcPts val="0"/>
              </a:spcAft>
              <a:buClr>
                <a:schemeClr val="tx1">
                  <a:shade val="95000"/>
                </a:schemeClr>
              </a:buClr>
              <a:buFont typeface="Wingdings" pitchFamily="2" charset="2"/>
              <a:buNone/>
              <a:defRPr/>
            </a:pPr>
            <a:endParaRPr lang="en-US" sz="2400" dirty="0" smtClean="0">
              <a:solidFill>
                <a:schemeClr val="accent1"/>
              </a:solidFill>
            </a:endParaRPr>
          </a:p>
        </p:txBody>
      </p:sp>
      <p:sp>
        <p:nvSpPr>
          <p:cNvPr id="38916" name="Date Placeholder 3"/>
          <p:cNvSpPr txBox="1">
            <a:spLocks noGrp="1"/>
          </p:cNvSpPr>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 AAASC/GRC, 2013</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1540">
                                            <p:txEl>
                                              <p:pRg st="1" end="1"/>
                                            </p:txEl>
                                          </p:spTgt>
                                        </p:tgtEl>
                                        <p:attrNameLst>
                                          <p:attrName>style.visibility</p:attrName>
                                        </p:attrNameLst>
                                      </p:cBhvr>
                                      <p:to>
                                        <p:strVal val="visible"/>
                                      </p:to>
                                    </p:set>
                                    <p:anim calcmode="lin" valueType="num">
                                      <p:cBhvr>
                                        <p:cTn id="7" dur="500" fill="hold"/>
                                        <p:tgtEl>
                                          <p:spTgt spid="32154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2154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1540">
                                            <p:txEl>
                                              <p:pRg st="3" end="3"/>
                                            </p:txEl>
                                          </p:spTgt>
                                        </p:tgtEl>
                                        <p:attrNameLst>
                                          <p:attrName>style.visibility</p:attrName>
                                        </p:attrNameLst>
                                      </p:cBhvr>
                                      <p:to>
                                        <p:strVal val="visible"/>
                                      </p:to>
                                    </p:set>
                                    <p:anim calcmode="lin" valueType="num">
                                      <p:cBhvr>
                                        <p:cTn id="13" dur="500" fill="hold"/>
                                        <p:tgtEl>
                                          <p:spTgt spid="321540">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21540">
                                            <p:txEl>
                                              <p:pRg st="3" end="3"/>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321540">
                                            <p:txEl>
                                              <p:pRg st="4" end="4"/>
                                            </p:txEl>
                                          </p:spTgt>
                                        </p:tgtEl>
                                        <p:attrNameLst>
                                          <p:attrName>style.visibility</p:attrName>
                                        </p:attrNameLst>
                                      </p:cBhvr>
                                      <p:to>
                                        <p:strVal val="visible"/>
                                      </p:to>
                                    </p:set>
                                    <p:anim calcmode="lin" valueType="num">
                                      <p:cBhvr>
                                        <p:cTn id="17" dur="500" fill="hold"/>
                                        <p:tgtEl>
                                          <p:spTgt spid="321540">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21540">
                                            <p:txEl>
                                              <p:pRg st="4" end="4"/>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21540">
                                            <p:txEl>
                                              <p:pRg st="5" end="5"/>
                                            </p:txEl>
                                          </p:spTgt>
                                        </p:tgtEl>
                                        <p:attrNameLst>
                                          <p:attrName>style.visibility</p:attrName>
                                        </p:attrNameLst>
                                      </p:cBhvr>
                                      <p:to>
                                        <p:strVal val="visible"/>
                                      </p:to>
                                    </p:set>
                                    <p:anim calcmode="lin" valueType="num">
                                      <p:cBhvr>
                                        <p:cTn id="21" dur="500" fill="hold"/>
                                        <p:tgtEl>
                                          <p:spTgt spid="321540">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21540">
                                            <p:txEl>
                                              <p:pRg st="5" end="5"/>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21540">
                                            <p:txEl>
                                              <p:pRg st="6" end="6"/>
                                            </p:txEl>
                                          </p:spTgt>
                                        </p:tgtEl>
                                        <p:attrNameLst>
                                          <p:attrName>style.visibility</p:attrName>
                                        </p:attrNameLst>
                                      </p:cBhvr>
                                      <p:to>
                                        <p:strVal val="visible"/>
                                      </p:to>
                                    </p:set>
                                    <p:anim calcmode="lin" valueType="num">
                                      <p:cBhvr>
                                        <p:cTn id="25" dur="500" fill="hold"/>
                                        <p:tgtEl>
                                          <p:spTgt spid="321540">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21540">
                                            <p:txEl>
                                              <p:pRg st="6" end="6"/>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321540">
                                            <p:txEl>
                                              <p:pRg st="7" end="7"/>
                                            </p:txEl>
                                          </p:spTgt>
                                        </p:tgtEl>
                                        <p:attrNameLst>
                                          <p:attrName>style.visibility</p:attrName>
                                        </p:attrNameLst>
                                      </p:cBhvr>
                                      <p:to>
                                        <p:strVal val="visible"/>
                                      </p:to>
                                    </p:set>
                                    <p:anim calcmode="lin" valueType="num">
                                      <p:cBhvr>
                                        <p:cTn id="29" dur="500" fill="hold"/>
                                        <p:tgtEl>
                                          <p:spTgt spid="321540">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321540">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21540">
                                            <p:txEl>
                                              <p:pRg st="9" end="9"/>
                                            </p:txEl>
                                          </p:spTgt>
                                        </p:tgtEl>
                                        <p:attrNameLst>
                                          <p:attrName>style.visibility</p:attrName>
                                        </p:attrNameLst>
                                      </p:cBhvr>
                                      <p:to>
                                        <p:strVal val="visible"/>
                                      </p:to>
                                    </p:set>
                                    <p:anim calcmode="lin" valueType="num">
                                      <p:cBhvr>
                                        <p:cTn id="35" dur="500" fill="hold"/>
                                        <p:tgtEl>
                                          <p:spTgt spid="321540">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21540">
                                            <p:txEl>
                                              <p:pRg st="9" end="9"/>
                                            </p:txEl>
                                          </p:spTgt>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321540">
                                            <p:txEl>
                                              <p:pRg st="10" end="10"/>
                                            </p:txEl>
                                          </p:spTgt>
                                        </p:tgtEl>
                                        <p:attrNameLst>
                                          <p:attrName>style.visibility</p:attrName>
                                        </p:attrNameLst>
                                      </p:cBhvr>
                                      <p:to>
                                        <p:strVal val="visible"/>
                                      </p:to>
                                    </p:set>
                                    <p:anim calcmode="lin" valueType="num">
                                      <p:cBhvr>
                                        <p:cTn id="39" dur="500" fill="hold"/>
                                        <p:tgtEl>
                                          <p:spTgt spid="321540">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321540">
                                            <p:txEl>
                                              <p:pRg st="10" end="10"/>
                                            </p:txEl>
                                          </p:spTgt>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21540">
                                            <p:txEl>
                                              <p:pRg st="11" end="11"/>
                                            </p:txEl>
                                          </p:spTgt>
                                        </p:tgtEl>
                                        <p:attrNameLst>
                                          <p:attrName>style.visibility</p:attrName>
                                        </p:attrNameLst>
                                      </p:cBhvr>
                                      <p:to>
                                        <p:strVal val="visible"/>
                                      </p:to>
                                    </p:set>
                                    <p:anim calcmode="lin" valueType="num">
                                      <p:cBhvr>
                                        <p:cTn id="43" dur="500" fill="hold"/>
                                        <p:tgtEl>
                                          <p:spTgt spid="321540">
                                            <p:txEl>
                                              <p:pRg st="11" end="11"/>
                                            </p:txEl>
                                          </p:spTgt>
                                        </p:tgtEl>
                                        <p:attrNameLst>
                                          <p:attrName>ppt_w</p:attrName>
                                        </p:attrNameLst>
                                      </p:cBhvr>
                                      <p:tavLst>
                                        <p:tav tm="0">
                                          <p:val>
                                            <p:fltVal val="0"/>
                                          </p:val>
                                        </p:tav>
                                        <p:tav tm="100000">
                                          <p:val>
                                            <p:strVal val="#ppt_w"/>
                                          </p:val>
                                        </p:tav>
                                      </p:tavLst>
                                    </p:anim>
                                    <p:anim calcmode="lin" valueType="num">
                                      <p:cBhvr>
                                        <p:cTn id="44" dur="500" fill="hold"/>
                                        <p:tgtEl>
                                          <p:spTgt spid="321540">
                                            <p:txEl>
                                              <p:pRg st="11" end="11"/>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321540">
                                            <p:txEl>
                                              <p:pRg st="12" end="12"/>
                                            </p:txEl>
                                          </p:spTgt>
                                        </p:tgtEl>
                                        <p:attrNameLst>
                                          <p:attrName>style.visibility</p:attrName>
                                        </p:attrNameLst>
                                      </p:cBhvr>
                                      <p:to>
                                        <p:strVal val="visible"/>
                                      </p:to>
                                    </p:set>
                                    <p:anim calcmode="lin" valueType="num">
                                      <p:cBhvr>
                                        <p:cTn id="47" dur="500" fill="hold"/>
                                        <p:tgtEl>
                                          <p:spTgt spid="321540">
                                            <p:txEl>
                                              <p:pRg st="12" end="12"/>
                                            </p:txEl>
                                          </p:spTgt>
                                        </p:tgtEl>
                                        <p:attrNameLst>
                                          <p:attrName>ppt_w</p:attrName>
                                        </p:attrNameLst>
                                      </p:cBhvr>
                                      <p:tavLst>
                                        <p:tav tm="0">
                                          <p:val>
                                            <p:fltVal val="0"/>
                                          </p:val>
                                        </p:tav>
                                        <p:tav tm="100000">
                                          <p:val>
                                            <p:strVal val="#ppt_w"/>
                                          </p:val>
                                        </p:tav>
                                      </p:tavLst>
                                    </p:anim>
                                    <p:anim calcmode="lin" valueType="num">
                                      <p:cBhvr>
                                        <p:cTn id="48" dur="500" fill="hold"/>
                                        <p:tgtEl>
                                          <p:spTgt spid="321540">
                                            <p:txEl>
                                              <p:pRg st="12" end="12"/>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21540">
                                            <p:txEl>
                                              <p:pRg st="13" end="13"/>
                                            </p:txEl>
                                          </p:spTgt>
                                        </p:tgtEl>
                                        <p:attrNameLst>
                                          <p:attrName>style.visibility</p:attrName>
                                        </p:attrNameLst>
                                      </p:cBhvr>
                                      <p:to>
                                        <p:strVal val="visible"/>
                                      </p:to>
                                    </p:set>
                                    <p:anim calcmode="lin" valueType="num">
                                      <p:cBhvr>
                                        <p:cTn id="51" dur="500" fill="hold"/>
                                        <p:tgtEl>
                                          <p:spTgt spid="321540">
                                            <p:txEl>
                                              <p:pRg st="13" end="13"/>
                                            </p:txEl>
                                          </p:spTgt>
                                        </p:tgtEl>
                                        <p:attrNameLst>
                                          <p:attrName>ppt_w</p:attrName>
                                        </p:attrNameLst>
                                      </p:cBhvr>
                                      <p:tavLst>
                                        <p:tav tm="0">
                                          <p:val>
                                            <p:fltVal val="0"/>
                                          </p:val>
                                        </p:tav>
                                        <p:tav tm="100000">
                                          <p:val>
                                            <p:strVal val="#ppt_w"/>
                                          </p:val>
                                        </p:tav>
                                      </p:tavLst>
                                    </p:anim>
                                    <p:anim calcmode="lin" valueType="num">
                                      <p:cBhvr>
                                        <p:cTn id="52" dur="500" fill="hold"/>
                                        <p:tgtEl>
                                          <p:spTgt spid="321540">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8600"/>
            <a:ext cx="8229600" cy="1143000"/>
          </a:xfrm>
        </p:spPr>
        <p:txBody>
          <a:bodyPr/>
          <a:lstStyle/>
          <a:p>
            <a:pPr fontAlgn="auto">
              <a:spcAft>
                <a:spcPts val="0"/>
              </a:spcAft>
              <a:defRPr/>
            </a:pPr>
            <a:r>
              <a:rPr lang="en-US" dirty="0" smtClean="0"/>
              <a:t>National Science Foundation</a:t>
            </a:r>
            <a:endParaRPr lang="en-US" dirty="0"/>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2AD5273-F382-4B57-AE79-0CA65917D756}" type="slidenum">
              <a:rPr lang="en-US" altLang="en-US">
                <a:solidFill>
                  <a:srgbClr val="000000"/>
                </a:solidFill>
              </a:rPr>
              <a:pPr/>
              <a:t>34</a:t>
            </a:fld>
            <a:endParaRPr lang="en-US" altLang="en-US">
              <a:solidFill>
                <a:srgbClr val="000000"/>
              </a:solidFill>
            </a:endParaRPr>
          </a:p>
        </p:txBody>
      </p:sp>
      <p:sp>
        <p:nvSpPr>
          <p:cNvPr id="39940" name="Content Placeholder 4"/>
          <p:cNvSpPr>
            <a:spLocks noGrp="1"/>
          </p:cNvSpPr>
          <p:nvPr>
            <p:ph idx="1"/>
          </p:nvPr>
        </p:nvSpPr>
        <p:spPr>
          <a:xfrm>
            <a:off x="304800" y="914400"/>
            <a:ext cx="8534400" cy="4876800"/>
          </a:xfrm>
        </p:spPr>
        <p:txBody>
          <a:bodyPr/>
          <a:lstStyle/>
          <a:p>
            <a:pPr marL="342900" indent="-342900">
              <a:spcBef>
                <a:spcPct val="0"/>
              </a:spcBef>
              <a:buFont typeface="Symbol" panose="05050102010706020507" pitchFamily="18" charset="2"/>
              <a:buChar char=""/>
            </a:pPr>
            <a:r>
              <a:rPr lang="en-US" altLang="en-US" smtClean="0">
                <a:ea typeface="Calibri" panose="020F0502020204030204" pitchFamily="34" charset="0"/>
                <a:cs typeface="Arial" panose="020B0604020202020204" pitchFamily="34" charset="0"/>
              </a:rPr>
              <a:t>Growing emphasis on crosscutting and interdisciplinary collaboration agency-wide.</a:t>
            </a:r>
          </a:p>
          <a:p>
            <a:pPr marL="342900" indent="-342900">
              <a:spcBef>
                <a:spcPct val="0"/>
              </a:spcBef>
              <a:buFont typeface="Symbol" panose="05050102010706020507" pitchFamily="18" charset="2"/>
              <a:buChar char=""/>
            </a:pPr>
            <a:r>
              <a:rPr lang="en-US" altLang="en-US" smtClean="0">
                <a:ea typeface="Calibri" panose="020F0502020204030204" pitchFamily="34" charset="0"/>
                <a:cs typeface="Arial" panose="020B0604020202020204" pitchFamily="34" charset="0"/>
              </a:rPr>
              <a:t>Some initiatives require partners from multiple departments and institutions.</a:t>
            </a:r>
          </a:p>
          <a:p>
            <a:pPr marL="342900" indent="-342900">
              <a:spcBef>
                <a:spcPct val="0"/>
              </a:spcBef>
              <a:buFont typeface="Symbol" panose="05050102010706020507" pitchFamily="18" charset="2"/>
              <a:buChar char=""/>
            </a:pPr>
            <a:r>
              <a:rPr lang="en-US" altLang="en-US" smtClean="0">
                <a:ea typeface="Calibri" panose="020F0502020204030204" pitchFamily="34" charset="0"/>
                <a:cs typeface="Arial" panose="020B0604020202020204" pitchFamily="34" charset="0"/>
              </a:rPr>
              <a:t>Even when not required, well-coordinated collaborations can increase a proposal’s competitiveness.</a:t>
            </a:r>
          </a:p>
          <a:p>
            <a:pPr marL="342900" indent="-342900">
              <a:spcBef>
                <a:spcPct val="0"/>
              </a:spcBef>
              <a:buFont typeface="Symbol" panose="05050102010706020507" pitchFamily="18" charset="2"/>
              <a:buChar char=""/>
            </a:pPr>
            <a:r>
              <a:rPr lang="en-US" altLang="en-US" smtClean="0">
                <a:ea typeface="Calibri" panose="020F0502020204030204" pitchFamily="34" charset="0"/>
                <a:cs typeface="Arial" panose="020B0604020202020204" pitchFamily="34" charset="0"/>
              </a:rPr>
              <a:t>Priority programs include </a:t>
            </a:r>
            <a:r>
              <a:rPr lang="en-US" altLang="en-US" u="sng" smtClean="0">
                <a:solidFill>
                  <a:srgbClr val="0000FF"/>
                </a:solidFill>
                <a:ea typeface="Calibri" panose="020F0502020204030204" pitchFamily="34" charset="0"/>
                <a:cs typeface="Arial" panose="020B0604020202020204" pitchFamily="34" charset="0"/>
                <a:hlinkClick r:id="rId2"/>
              </a:rPr>
              <a:t>Partnerships for Innovation</a:t>
            </a:r>
            <a:r>
              <a:rPr lang="en-US" altLang="en-US" smtClean="0">
                <a:ea typeface="Calibri" panose="020F0502020204030204" pitchFamily="34" charset="0"/>
                <a:cs typeface="Arial" panose="020B0604020202020204" pitchFamily="34" charset="0"/>
              </a:rPr>
              <a:t>: Accelerating Innovation Research, which supports technology translations and research alliances, and </a:t>
            </a:r>
            <a:r>
              <a:rPr lang="en-US" altLang="en-US" u="sng" smtClean="0">
                <a:solidFill>
                  <a:srgbClr val="0000FF"/>
                </a:solidFill>
                <a:ea typeface="Calibri" panose="020F0502020204030204" pitchFamily="34" charset="0"/>
                <a:cs typeface="Arial" panose="020B0604020202020204" pitchFamily="34" charset="0"/>
                <a:hlinkClick r:id="rId3"/>
              </a:rPr>
              <a:t>Interdisciplinary Research in Hazards and Disasters (Hazards SEES)</a:t>
            </a:r>
            <a:r>
              <a:rPr lang="en-US" altLang="en-US" u="sng" smtClean="0">
                <a:solidFill>
                  <a:srgbClr val="0000FF"/>
                </a:solidFill>
                <a:ea typeface="Calibri" panose="020F0502020204030204" pitchFamily="34" charset="0"/>
                <a:cs typeface="Arial" panose="020B0604020202020204" pitchFamily="34" charset="0"/>
              </a:rPr>
              <a:t>.</a:t>
            </a:r>
            <a:endParaRPr lang="en-US" altLang="en-US" smtClean="0">
              <a:ea typeface="Calibri" panose="020F0502020204030204" pitchFamily="34" charset="0"/>
              <a:cs typeface="Arial" panose="020B0604020202020204" pitchFamily="34" charset="0"/>
            </a:endParaRPr>
          </a:p>
        </p:txBody>
      </p:sp>
      <p:pic>
        <p:nvPicPr>
          <p:cNvPr id="399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2484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7315200" cy="1371600"/>
          </a:xfrm>
        </p:spPr>
        <p:txBody>
          <a:bodyPr>
            <a:noAutofit/>
          </a:bodyPr>
          <a:lstStyle/>
          <a:p>
            <a:pPr fontAlgn="auto">
              <a:spcAft>
                <a:spcPts val="0"/>
              </a:spcAft>
              <a:defRPr/>
            </a:pPr>
            <a:r>
              <a:rPr lang="en-US" sz="4400" dirty="0" smtClean="0">
                <a:solidFill>
                  <a:schemeClr val="accent1">
                    <a:lumMod val="75000"/>
                  </a:schemeClr>
                </a:solidFill>
              </a:rPr>
              <a:t>Corporation for National and Community Service</a:t>
            </a:r>
            <a:endParaRPr lang="en-US" sz="4400" dirty="0">
              <a:solidFill>
                <a:schemeClr val="accent1">
                  <a:lumMod val="75000"/>
                </a:schemeClr>
              </a:solidFill>
              <a:cs typeface="Arial" pitchFamily="34" charset="0"/>
            </a:endParaRPr>
          </a:p>
        </p:txBody>
      </p:sp>
      <p:sp>
        <p:nvSpPr>
          <p:cNvPr id="106499" name="Content Placeholder 2"/>
          <p:cNvSpPr>
            <a:spLocks noGrp="1"/>
          </p:cNvSpPr>
          <p:nvPr>
            <p:ph idx="1"/>
          </p:nvPr>
        </p:nvSpPr>
        <p:spPr>
          <a:xfrm>
            <a:off x="685800" y="2057400"/>
            <a:ext cx="8077200" cy="4343400"/>
          </a:xfrm>
        </p:spPr>
        <p:txBody>
          <a:bodyPr>
            <a:normAutofit fontScale="92500"/>
          </a:bodyPr>
          <a:lstStyle/>
          <a:p>
            <a:pPr marL="548640" indent="-411480" fontAlgn="auto">
              <a:spcAft>
                <a:spcPts val="0"/>
              </a:spcAft>
              <a:buClr>
                <a:schemeClr val="tx1">
                  <a:shade val="95000"/>
                </a:schemeClr>
              </a:buClr>
              <a:buFontTx/>
              <a:buNone/>
              <a:defRPr/>
            </a:pPr>
            <a:r>
              <a:rPr lang="en-US" b="1" dirty="0" smtClean="0">
                <a:solidFill>
                  <a:srgbClr val="0D0D0D"/>
                </a:solidFill>
              </a:rPr>
              <a:t>Highlights of CNS’ FY 12 Budget</a:t>
            </a:r>
            <a:endParaRPr lang="en-US" sz="2400" b="1" dirty="0" smtClean="0">
              <a:solidFill>
                <a:srgbClr val="0D0D0D"/>
              </a:solidFill>
            </a:endParaRPr>
          </a:p>
          <a:p>
            <a:pPr marL="548640" indent="-411480" fontAlgn="auto">
              <a:spcAft>
                <a:spcPts val="0"/>
              </a:spcAft>
              <a:buClrTx/>
              <a:buSzPct val="100000"/>
              <a:buFont typeface="Arial" pitchFamily="34" charset="0"/>
              <a:buChar char="•"/>
              <a:defRPr/>
            </a:pPr>
            <a:r>
              <a:rPr lang="en-US" dirty="0" smtClean="0"/>
              <a:t>$400 million for the continued expansion of AmeriCorps State and National to almost 80,000 participants</a:t>
            </a:r>
          </a:p>
          <a:p>
            <a:pPr marL="548640" indent="-411480" fontAlgn="auto">
              <a:spcAft>
                <a:spcPts val="0"/>
              </a:spcAft>
              <a:buClrTx/>
              <a:buSzPct val="100000"/>
              <a:buFont typeface="Arial" pitchFamily="34" charset="0"/>
              <a:buChar char="•"/>
              <a:defRPr/>
            </a:pPr>
            <a:r>
              <a:rPr lang="en-US" dirty="0" smtClean="0"/>
              <a:t>$70 million for the Social Innovation Fund to increase non-profits’ capacity to offer services in high-need communities  </a:t>
            </a:r>
          </a:p>
          <a:p>
            <a:pPr marL="548640" indent="-411480" fontAlgn="auto">
              <a:spcAft>
                <a:spcPts val="0"/>
              </a:spcAft>
              <a:buClrTx/>
              <a:buFont typeface="Wingdings 2"/>
              <a:buNone/>
              <a:defRPr/>
            </a:pPr>
            <a:r>
              <a:rPr lang="en-US" b="1" dirty="0" smtClean="0"/>
              <a:t>FY 13 Total Request of $1.063B, up from $1.048B</a:t>
            </a:r>
          </a:p>
          <a:p>
            <a:pPr marL="548640" indent="-411480" fontAlgn="auto">
              <a:spcAft>
                <a:spcPts val="0"/>
              </a:spcAft>
              <a:buClrTx/>
              <a:buSzPct val="100000"/>
              <a:buFont typeface="Arial" pitchFamily="34" charset="0"/>
              <a:buChar char="•"/>
              <a:defRPr/>
            </a:pPr>
            <a:r>
              <a:rPr lang="en-US" dirty="0" smtClean="0"/>
              <a:t>No cuts for AmeriCorps or Social Innovation Fund</a:t>
            </a:r>
          </a:p>
          <a:p>
            <a:pPr marL="548640" indent="-411480" fontAlgn="auto">
              <a:spcAft>
                <a:spcPts val="0"/>
              </a:spcAft>
              <a:buClrTx/>
              <a:buFont typeface="Wingdings" pitchFamily="2" charset="2"/>
              <a:buChar char="v"/>
              <a:defRPr/>
            </a:pPr>
            <a:endParaRPr lang="en-US" dirty="0" smtClean="0"/>
          </a:p>
          <a:p>
            <a:pPr marL="548640" indent="-411480" fontAlgn="auto">
              <a:spcAft>
                <a:spcPts val="0"/>
              </a:spcAft>
              <a:buClrTx/>
              <a:buFont typeface="Wingdings" pitchFamily="2" charset="2"/>
              <a:buChar char="v"/>
              <a:defRPr/>
            </a:pPr>
            <a:endParaRPr lang="en-US" dirty="0" smtClean="0"/>
          </a:p>
          <a:p>
            <a:pPr marL="548640" indent="-411480" fontAlgn="auto">
              <a:spcAft>
                <a:spcPts val="0"/>
              </a:spcAft>
              <a:buClrTx/>
              <a:buFont typeface="Wingdings" pitchFamily="2" charset="2"/>
              <a:buChar char="v"/>
              <a:defRPr/>
            </a:pPr>
            <a:endParaRPr lang="en-US" dirty="0" smtClean="0"/>
          </a:p>
          <a:p>
            <a:pPr marL="548640" indent="-411480" fontAlgn="auto">
              <a:spcAft>
                <a:spcPts val="0"/>
              </a:spcAft>
              <a:buClr>
                <a:schemeClr val="tx1">
                  <a:shade val="95000"/>
                </a:schemeClr>
              </a:buClr>
              <a:buFont typeface="Wingdings 2"/>
              <a:buChar char=""/>
              <a:defRPr/>
            </a:pPr>
            <a:endParaRPr lang="en-US" dirty="0" smtClean="0"/>
          </a:p>
        </p:txBody>
      </p:sp>
      <p:pic>
        <p:nvPicPr>
          <p:cNvPr id="40964" name="Picture 2" descr="HO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69925"/>
            <a:ext cx="1905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ChangeArrowheads="1"/>
          </p:cNvSpPr>
          <p:nvPr/>
        </p:nvSpPr>
        <p:spPr bwMode="auto">
          <a:xfrm>
            <a:off x="0" y="6581775"/>
            <a:ext cx="163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 AASCU/GRC 2013</a:t>
            </a:r>
          </a:p>
        </p:txBody>
      </p:sp>
      <p:sp>
        <p:nvSpPr>
          <p:cNvPr id="409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12373EF-B132-4FEA-8E4F-619612985708}" type="slidenum">
              <a:rPr lang="en-US" altLang="en-US">
                <a:solidFill>
                  <a:srgbClr val="000000"/>
                </a:solidFill>
              </a:rPr>
              <a:pPr/>
              <a:t>35</a:t>
            </a:fld>
            <a:endParaRPr lang="en-US" altLang="en-US">
              <a:solidFill>
                <a:srgbClr val="000000"/>
              </a:solidFill>
            </a:endParaRPr>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fontAlgn="auto">
              <a:spcAft>
                <a:spcPts val="0"/>
              </a:spcAft>
              <a:defRPr/>
            </a:pPr>
            <a:r>
              <a:rPr lang="en-US" sz="4400" dirty="0" smtClean="0"/>
              <a:t>USDA</a:t>
            </a:r>
            <a:endParaRPr lang="en-US" sz="4400" dirty="0"/>
          </a:p>
        </p:txBody>
      </p:sp>
      <p:sp>
        <p:nvSpPr>
          <p:cNvPr id="3" name="Content Placeholder 2"/>
          <p:cNvSpPr>
            <a:spLocks noGrp="1"/>
          </p:cNvSpPr>
          <p:nvPr>
            <p:ph idx="1"/>
          </p:nvPr>
        </p:nvSpPr>
        <p:spPr>
          <a:xfrm>
            <a:off x="152400" y="685800"/>
            <a:ext cx="8991600" cy="5867400"/>
          </a:xfrm>
        </p:spPr>
        <p:txBody>
          <a:bodyPr>
            <a:normAutofit fontScale="77500" lnSpcReduction="20000"/>
          </a:bodyPr>
          <a:lstStyle/>
          <a:p>
            <a:pPr marL="0" indent="0" fontAlgn="auto">
              <a:spcBef>
                <a:spcPts val="0"/>
              </a:spcBef>
              <a:spcAft>
                <a:spcPts val="0"/>
              </a:spcAft>
              <a:buClr>
                <a:schemeClr val="tx1">
                  <a:shade val="95000"/>
                </a:schemeClr>
              </a:buClr>
              <a:buFont typeface="Wingdings 2"/>
              <a:buNone/>
              <a:defRPr/>
            </a:pPr>
            <a:endParaRPr lang="en-US" dirty="0">
              <a:latin typeface="Calibri"/>
              <a:ea typeface="Calibri"/>
              <a:cs typeface="Times New Roman"/>
            </a:endParaRPr>
          </a:p>
          <a:p>
            <a:pPr marL="0" indent="0" fontAlgn="auto">
              <a:spcBef>
                <a:spcPts val="0"/>
              </a:spcBef>
              <a:spcAft>
                <a:spcPts val="0"/>
              </a:spcAft>
              <a:buClr>
                <a:schemeClr val="tx1">
                  <a:shade val="95000"/>
                </a:schemeClr>
              </a:buClr>
              <a:buFont typeface="Wingdings 2"/>
              <a:buNone/>
              <a:defRPr/>
            </a:pPr>
            <a:r>
              <a:rPr lang="en-US" sz="4600" dirty="0" smtClean="0">
                <a:ea typeface="Calibri"/>
                <a:cs typeface="Times New Roman"/>
              </a:rPr>
              <a:t>Plant, animal, food science</a:t>
            </a:r>
          </a:p>
          <a:p>
            <a:pPr marL="1005840" lvl="1" indent="-685800" fontAlgn="auto">
              <a:spcBef>
                <a:spcPts val="0"/>
              </a:spcBef>
              <a:spcAft>
                <a:spcPts val="0"/>
              </a:spcAft>
              <a:buSzPct val="100000"/>
              <a:buFont typeface="Arial" pitchFamily="34" charset="0"/>
              <a:buChar char="•"/>
              <a:defRPr/>
            </a:pPr>
            <a:r>
              <a:rPr lang="en-US" sz="3100" dirty="0" smtClean="0"/>
              <a:t>Plant </a:t>
            </a:r>
            <a:r>
              <a:rPr lang="en-US" sz="3100" dirty="0"/>
              <a:t>Feedstock Genomics for Bioenergy: A Joint Research Funding </a:t>
            </a:r>
            <a:r>
              <a:rPr lang="en-US" sz="3100" dirty="0" smtClean="0"/>
              <a:t>between USDA</a:t>
            </a:r>
            <a:r>
              <a:rPr lang="en-US" sz="3100" dirty="0"/>
              <a:t>, </a:t>
            </a:r>
            <a:r>
              <a:rPr lang="en-US" sz="3100" dirty="0" smtClean="0"/>
              <a:t>DOE </a:t>
            </a:r>
          </a:p>
          <a:p>
            <a:pPr marL="0" indent="0" fontAlgn="auto">
              <a:spcBef>
                <a:spcPts val="0"/>
              </a:spcBef>
              <a:spcAft>
                <a:spcPts val="0"/>
              </a:spcAft>
              <a:buClr>
                <a:schemeClr val="tx1">
                  <a:shade val="95000"/>
                </a:schemeClr>
              </a:buClr>
              <a:buFont typeface="Wingdings 2"/>
              <a:buNone/>
              <a:defRPr/>
            </a:pPr>
            <a:endParaRPr lang="en-US" sz="2300" dirty="0" smtClean="0">
              <a:ea typeface="Calibri"/>
              <a:cs typeface="Times New Roman"/>
            </a:endParaRPr>
          </a:p>
          <a:p>
            <a:pPr marL="0" indent="0" fontAlgn="auto">
              <a:spcBef>
                <a:spcPts val="0"/>
              </a:spcBef>
              <a:spcAft>
                <a:spcPts val="0"/>
              </a:spcAft>
              <a:buClr>
                <a:schemeClr val="tx1">
                  <a:shade val="95000"/>
                </a:schemeClr>
              </a:buClr>
              <a:buFont typeface="Wingdings 2"/>
              <a:buNone/>
              <a:defRPr/>
            </a:pPr>
            <a:r>
              <a:rPr lang="en-US" sz="4600" dirty="0" smtClean="0">
                <a:ea typeface="Calibri"/>
                <a:cs typeface="Times New Roman"/>
              </a:rPr>
              <a:t>Defense</a:t>
            </a:r>
            <a:endParaRPr lang="en-US" sz="4600" dirty="0">
              <a:ea typeface="Calibri"/>
              <a:cs typeface="Times New Roman"/>
            </a:endParaRPr>
          </a:p>
          <a:p>
            <a:pPr marL="891540" lvl="1" indent="-571500" fontAlgn="auto">
              <a:spcBef>
                <a:spcPts val="0"/>
              </a:spcBef>
              <a:spcAft>
                <a:spcPts val="0"/>
              </a:spcAft>
              <a:buSzPct val="100000"/>
              <a:buFont typeface="Arial" pitchFamily="34" charset="0"/>
              <a:buChar char="•"/>
              <a:defRPr/>
            </a:pPr>
            <a:r>
              <a:rPr lang="en-US" sz="3100" dirty="0" smtClean="0"/>
              <a:t>The </a:t>
            </a:r>
            <a:r>
              <a:rPr lang="en-US" sz="3100" dirty="0"/>
              <a:t>Deployed War-Fighter Protection research program (</a:t>
            </a:r>
            <a:r>
              <a:rPr lang="en-US" sz="3100" dirty="0" smtClean="0"/>
              <a:t>DWFP): Joint Research funding between DOD and USDA</a:t>
            </a:r>
            <a:endParaRPr lang="en-US" sz="3100" dirty="0" smtClean="0">
              <a:ea typeface="Calibri"/>
              <a:cs typeface="Times New Roman"/>
            </a:endParaRPr>
          </a:p>
          <a:p>
            <a:pPr marL="0" indent="0" fontAlgn="auto">
              <a:spcBef>
                <a:spcPts val="0"/>
              </a:spcBef>
              <a:spcAft>
                <a:spcPts val="0"/>
              </a:spcAft>
              <a:buClr>
                <a:schemeClr val="tx1">
                  <a:shade val="95000"/>
                </a:schemeClr>
              </a:buClr>
              <a:buFont typeface="Wingdings 2"/>
              <a:buNone/>
              <a:defRPr/>
            </a:pPr>
            <a:endParaRPr lang="en-US" sz="2100" dirty="0" smtClean="0">
              <a:ea typeface="Calibri"/>
              <a:cs typeface="Times New Roman"/>
            </a:endParaRPr>
          </a:p>
          <a:p>
            <a:pPr marL="0" indent="0" fontAlgn="auto">
              <a:spcBef>
                <a:spcPts val="0"/>
              </a:spcBef>
              <a:spcAft>
                <a:spcPts val="0"/>
              </a:spcAft>
              <a:buClr>
                <a:schemeClr val="tx1">
                  <a:shade val="95000"/>
                </a:schemeClr>
              </a:buClr>
              <a:buFont typeface="Wingdings 2"/>
              <a:buNone/>
              <a:defRPr/>
            </a:pPr>
            <a:r>
              <a:rPr lang="en-US" sz="4600" dirty="0" smtClean="0">
                <a:ea typeface="Calibri"/>
                <a:cs typeface="Times New Roman"/>
              </a:rPr>
              <a:t>Economic Development</a:t>
            </a:r>
          </a:p>
          <a:p>
            <a:pPr marL="891540" lvl="1" indent="-571500" fontAlgn="auto">
              <a:spcBef>
                <a:spcPts val="0"/>
              </a:spcBef>
              <a:spcAft>
                <a:spcPts val="0"/>
              </a:spcAft>
              <a:buSzPct val="100000"/>
              <a:buFont typeface="Arial" pitchFamily="34" charset="0"/>
              <a:buChar char="•"/>
              <a:defRPr/>
            </a:pPr>
            <a:r>
              <a:rPr lang="en-US" sz="3100" dirty="0"/>
              <a:t>Rural Cooperative Development Grants (RCDG</a:t>
            </a:r>
            <a:r>
              <a:rPr lang="en-US" sz="3100" dirty="0" smtClean="0"/>
              <a:t>)</a:t>
            </a:r>
          </a:p>
          <a:p>
            <a:pPr marL="891540" lvl="1" indent="-571500" fontAlgn="auto">
              <a:spcBef>
                <a:spcPts val="0"/>
              </a:spcBef>
              <a:spcAft>
                <a:spcPts val="0"/>
              </a:spcAft>
              <a:buSzPct val="100000"/>
              <a:buFont typeface="Arial" pitchFamily="34" charset="0"/>
              <a:buChar char="•"/>
              <a:defRPr/>
            </a:pPr>
            <a:r>
              <a:rPr lang="en-US" sz="3100" dirty="0"/>
              <a:t>Rural Business Opportunity Grants (RBOG)</a:t>
            </a:r>
            <a:endParaRPr lang="en-US" sz="3100" dirty="0" smtClean="0">
              <a:ea typeface="Calibri"/>
              <a:cs typeface="Times New Roman"/>
            </a:endParaRPr>
          </a:p>
          <a:p>
            <a:pPr marL="0" indent="0" fontAlgn="auto">
              <a:spcBef>
                <a:spcPts val="0"/>
              </a:spcBef>
              <a:spcAft>
                <a:spcPts val="0"/>
              </a:spcAft>
              <a:buClr>
                <a:schemeClr val="tx1">
                  <a:shade val="95000"/>
                </a:schemeClr>
              </a:buClr>
              <a:buFont typeface="Wingdings 2"/>
              <a:buNone/>
              <a:defRPr/>
            </a:pPr>
            <a:endParaRPr lang="en-US" sz="2100" dirty="0" smtClean="0">
              <a:ea typeface="Calibri"/>
              <a:cs typeface="Times New Roman"/>
            </a:endParaRPr>
          </a:p>
          <a:p>
            <a:pPr marL="0" indent="0" fontAlgn="auto">
              <a:spcBef>
                <a:spcPts val="0"/>
              </a:spcBef>
              <a:spcAft>
                <a:spcPts val="0"/>
              </a:spcAft>
              <a:buClr>
                <a:schemeClr val="tx1">
                  <a:shade val="95000"/>
                </a:schemeClr>
              </a:buClr>
              <a:buFont typeface="Wingdings 2"/>
              <a:buNone/>
              <a:defRPr/>
            </a:pPr>
            <a:r>
              <a:rPr lang="en-US" sz="4600" dirty="0" smtClean="0">
                <a:ea typeface="Calibri"/>
                <a:cs typeface="Times New Roman"/>
              </a:rPr>
              <a:t>Health Care</a:t>
            </a:r>
          </a:p>
          <a:p>
            <a:pPr marL="891540" lvl="1" indent="-571500" fontAlgn="auto">
              <a:spcBef>
                <a:spcPts val="0"/>
              </a:spcBef>
              <a:spcAft>
                <a:spcPts val="0"/>
              </a:spcAft>
              <a:buSzPct val="100000"/>
              <a:buFont typeface="Arial" pitchFamily="34" charset="0"/>
              <a:buChar char="•"/>
              <a:defRPr/>
            </a:pPr>
            <a:r>
              <a:rPr lang="en-US" sz="3100" dirty="0"/>
              <a:t>Rural Health and Safety Education Competitive Grants </a:t>
            </a:r>
            <a:r>
              <a:rPr lang="en-US" sz="3100" dirty="0" smtClean="0"/>
              <a:t>Program</a:t>
            </a:r>
          </a:p>
          <a:p>
            <a:pPr marL="891540" lvl="1" indent="-571500" fontAlgn="auto">
              <a:spcBef>
                <a:spcPts val="0"/>
              </a:spcBef>
              <a:spcAft>
                <a:spcPts val="0"/>
              </a:spcAft>
              <a:buSzPct val="100000"/>
              <a:buFont typeface="Arial" pitchFamily="34" charset="0"/>
              <a:buChar char="•"/>
              <a:defRPr/>
            </a:pPr>
            <a:r>
              <a:rPr lang="en-US" sz="3100" dirty="0"/>
              <a:t>The Distance Learning and Telemedicine Loan and Grant Program (DLT)</a:t>
            </a:r>
          </a:p>
          <a:p>
            <a:pPr marL="571500" indent="-571500" fontAlgn="auto">
              <a:spcBef>
                <a:spcPts val="0"/>
              </a:spcBef>
              <a:spcAft>
                <a:spcPts val="0"/>
              </a:spcAft>
              <a:buClr>
                <a:schemeClr val="tx1">
                  <a:shade val="95000"/>
                </a:schemeClr>
              </a:buClr>
              <a:buFont typeface="Wingdings" pitchFamily="2" charset="2"/>
              <a:buChar char="v"/>
              <a:defRPr/>
            </a:pPr>
            <a:endParaRPr lang="en-US" sz="4400" dirty="0">
              <a:ea typeface="Calibri"/>
              <a:cs typeface="Times New Roman"/>
            </a:endParaRP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753A689-3BBB-460F-ABA7-0F5BCBBA3EDC}" type="slidenum">
              <a:rPr lang="en-US" altLang="en-US">
                <a:solidFill>
                  <a:srgbClr val="000000"/>
                </a:solidFill>
              </a:rPr>
              <a:pPr/>
              <a:t>36</a:t>
            </a:fld>
            <a:endParaRPr lang="en-US" altLang="en-US">
              <a:solidFill>
                <a:srgbClr val="000000"/>
              </a:solidFill>
            </a:endParaRP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47" y="152400"/>
            <a:ext cx="8229600" cy="1143000"/>
          </a:xfrm>
        </p:spPr>
        <p:txBody>
          <a:bodyPr>
            <a:normAutofit fontScale="90000"/>
          </a:bodyPr>
          <a:lstStyle/>
          <a:p>
            <a:pPr fontAlgn="auto">
              <a:spcAft>
                <a:spcPts val="0"/>
              </a:spcAft>
              <a:defRPr/>
            </a:pPr>
            <a:r>
              <a:rPr lang="en-US" dirty="0"/>
              <a:t>DOL and ED Collaborate on Youth </a:t>
            </a:r>
            <a:r>
              <a:rPr lang="en-US" dirty="0" err="1"/>
              <a:t>CareerConnect</a:t>
            </a:r>
            <a:r>
              <a:rPr lang="en-US" dirty="0"/>
              <a:t> </a:t>
            </a:r>
            <a:r>
              <a:rPr lang="en-US" dirty="0" smtClean="0"/>
              <a:t>Program</a:t>
            </a: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91AED54-8DFC-4E00-B992-5A65641BF1E3}" type="slidenum">
              <a:rPr lang="en-US" altLang="en-US">
                <a:solidFill>
                  <a:srgbClr val="000000"/>
                </a:solidFill>
              </a:rPr>
              <a:pPr/>
              <a:t>37</a:t>
            </a:fld>
            <a:endParaRPr lang="en-US" altLang="en-US">
              <a:solidFill>
                <a:srgbClr val="000000"/>
              </a:solidFill>
            </a:endParaRPr>
          </a:p>
        </p:txBody>
      </p:sp>
      <p:sp>
        <p:nvSpPr>
          <p:cNvPr id="4" name="Rectangle 3"/>
          <p:cNvSpPr/>
          <p:nvPr/>
        </p:nvSpPr>
        <p:spPr>
          <a:xfrm>
            <a:off x="228600" y="1676400"/>
            <a:ext cx="8763000" cy="4816475"/>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n-US" sz="2800" dirty="0">
                <a:latin typeface="+mn-lt"/>
                <a:cs typeface="+mn-cs"/>
              </a:rPr>
              <a:t>U.S</a:t>
            </a:r>
            <a:r>
              <a:rPr lang="en-US" sz="2800" dirty="0">
                <a:latin typeface="+mn-lt"/>
                <a:cs typeface="+mn-cs"/>
              </a:rPr>
              <a:t>. </a:t>
            </a:r>
            <a:r>
              <a:rPr lang="en-US" sz="2800" dirty="0">
                <a:latin typeface="+mn-lt"/>
                <a:cs typeface="+mn-cs"/>
              </a:rPr>
              <a:t>Departments </a:t>
            </a:r>
            <a:r>
              <a:rPr lang="en-US" sz="2800" dirty="0">
                <a:latin typeface="+mn-lt"/>
                <a:cs typeface="+mn-cs"/>
              </a:rPr>
              <a:t>of </a:t>
            </a:r>
            <a:r>
              <a:rPr lang="en-US" sz="2800" dirty="0">
                <a:latin typeface="+mn-lt"/>
                <a:cs typeface="+mn-cs"/>
              </a:rPr>
              <a:t>Labor and Education launched  </a:t>
            </a:r>
            <a:r>
              <a:rPr lang="en-US" sz="2800" dirty="0">
                <a:latin typeface="+mn-lt"/>
                <a:cs typeface="+mn-cs"/>
              </a:rPr>
              <a:t>$100 million to the new Youth </a:t>
            </a:r>
            <a:r>
              <a:rPr lang="en-US" sz="2800" dirty="0" err="1">
                <a:latin typeface="+mn-lt"/>
                <a:cs typeface="+mn-cs"/>
              </a:rPr>
              <a:t>CareerConnect</a:t>
            </a:r>
            <a:endParaRPr lang="en-US" sz="2800" dirty="0">
              <a:latin typeface="+mn-lt"/>
              <a:cs typeface="+mn-cs"/>
            </a:endParaRPr>
          </a:p>
          <a:p>
            <a:pPr fontAlgn="auto">
              <a:spcBef>
                <a:spcPts val="0"/>
              </a:spcBef>
              <a:spcAft>
                <a:spcPts val="0"/>
              </a:spcAft>
              <a:defRPr/>
            </a:pPr>
            <a:r>
              <a:rPr lang="en-US" sz="900" dirty="0">
                <a:latin typeface="+mn-lt"/>
                <a:cs typeface="+mn-cs"/>
              </a:rPr>
              <a:t> </a:t>
            </a:r>
          </a:p>
          <a:p>
            <a:pPr marL="285750" indent="-285750" fontAlgn="auto">
              <a:spcBef>
                <a:spcPts val="0"/>
              </a:spcBef>
              <a:spcAft>
                <a:spcPts val="0"/>
              </a:spcAft>
              <a:buFont typeface="Arial" panose="020B0604020202020204" pitchFamily="34" charset="0"/>
              <a:buChar char="•"/>
              <a:defRPr/>
            </a:pPr>
            <a:r>
              <a:rPr lang="en-US" sz="2800" dirty="0">
                <a:latin typeface="+mn-lt"/>
                <a:cs typeface="+mn-cs"/>
              </a:rPr>
              <a:t>Funds public/private partnerships </a:t>
            </a:r>
            <a:r>
              <a:rPr lang="en-US" sz="2800" dirty="0">
                <a:latin typeface="+mn-lt"/>
                <a:cs typeface="+mn-cs"/>
              </a:rPr>
              <a:t>of </a:t>
            </a:r>
            <a:r>
              <a:rPr lang="en-US" sz="2800" dirty="0">
                <a:latin typeface="+mn-lt"/>
                <a:cs typeface="+mn-cs"/>
              </a:rPr>
              <a:t>public </a:t>
            </a:r>
            <a:r>
              <a:rPr lang="en-US" sz="2800" dirty="0">
                <a:latin typeface="+mn-lt"/>
                <a:cs typeface="+mn-cs"/>
              </a:rPr>
              <a:t>to improve high school graduates’ college- and career-readiness, particularly in </a:t>
            </a:r>
            <a:r>
              <a:rPr lang="en-US" sz="2800" dirty="0">
                <a:latin typeface="+mn-lt"/>
                <a:cs typeface="+mn-cs"/>
              </a:rPr>
              <a:t>STEM – match required</a:t>
            </a:r>
          </a:p>
          <a:p>
            <a:pPr fontAlgn="auto">
              <a:spcBef>
                <a:spcPts val="0"/>
              </a:spcBef>
              <a:spcAft>
                <a:spcPts val="0"/>
              </a:spcAft>
              <a:defRPr/>
            </a:pPr>
            <a:endParaRPr lang="en-US" sz="900"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2800" dirty="0">
                <a:latin typeface="+mn-lt"/>
                <a:cs typeface="+mn-cs"/>
              </a:rPr>
              <a:t>Program emphasizes: integrated </a:t>
            </a:r>
            <a:r>
              <a:rPr lang="en-US" sz="2800" dirty="0">
                <a:latin typeface="+mn-lt"/>
                <a:cs typeface="+mn-cs"/>
              </a:rPr>
              <a:t>academic and </a:t>
            </a:r>
            <a:r>
              <a:rPr lang="en-US" sz="2800" dirty="0">
                <a:latin typeface="+mn-lt"/>
                <a:cs typeface="+mn-cs"/>
              </a:rPr>
              <a:t>career learning; </a:t>
            </a:r>
            <a:r>
              <a:rPr lang="en-US" sz="2800" dirty="0">
                <a:latin typeface="+mn-lt"/>
                <a:cs typeface="+mn-cs"/>
              </a:rPr>
              <a:t>work-based </a:t>
            </a:r>
            <a:r>
              <a:rPr lang="en-US" sz="2800" dirty="0">
                <a:latin typeface="+mn-lt"/>
                <a:cs typeface="+mn-cs"/>
              </a:rPr>
              <a:t>learning/employer engagement</a:t>
            </a:r>
            <a:r>
              <a:rPr lang="en-US" sz="2800" dirty="0">
                <a:latin typeface="+mn-lt"/>
                <a:cs typeface="+mn-cs"/>
              </a:rPr>
              <a:t>;</a:t>
            </a:r>
            <a:r>
              <a:rPr lang="en-US" sz="2800" dirty="0">
                <a:latin typeface="+mn-lt"/>
                <a:cs typeface="+mn-cs"/>
              </a:rPr>
              <a:t> integration </a:t>
            </a:r>
            <a:r>
              <a:rPr lang="en-US" sz="2800" dirty="0">
                <a:latin typeface="+mn-lt"/>
                <a:cs typeface="+mn-cs"/>
              </a:rPr>
              <a:t>of post-secondary </a:t>
            </a:r>
            <a:r>
              <a:rPr lang="en-US" sz="2800" dirty="0">
                <a:latin typeface="+mn-lt"/>
                <a:cs typeface="+mn-cs"/>
              </a:rPr>
              <a:t>education/training</a:t>
            </a:r>
          </a:p>
          <a:p>
            <a:pPr fontAlgn="auto">
              <a:spcBef>
                <a:spcPts val="0"/>
              </a:spcBef>
              <a:spcAft>
                <a:spcPts val="0"/>
              </a:spcAft>
              <a:defRPr/>
            </a:pPr>
            <a:endParaRPr lang="en-US" sz="900"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2800" dirty="0">
                <a:latin typeface="+mn-lt"/>
                <a:cs typeface="+mn-cs"/>
              </a:rPr>
              <a:t>Applications due January </a:t>
            </a:r>
            <a:r>
              <a:rPr lang="en-US" sz="2800" dirty="0">
                <a:latin typeface="+mn-lt"/>
                <a:cs typeface="+mn-cs"/>
              </a:rPr>
              <a:t>27, </a:t>
            </a:r>
            <a:r>
              <a:rPr lang="en-US" sz="2800" dirty="0">
                <a:latin typeface="+mn-lt"/>
                <a:cs typeface="+mn-cs"/>
              </a:rPr>
              <a:t>2014</a:t>
            </a:r>
            <a:endParaRPr lang="en-US" sz="2800"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2514600"/>
          </a:xfrm>
        </p:spPr>
        <p:txBody>
          <a:bodyPr>
            <a:normAutofit fontScale="90000"/>
          </a:bodyPr>
          <a:lstStyle/>
          <a:p>
            <a:pPr fontAlgn="auto">
              <a:spcAft>
                <a:spcPts val="0"/>
              </a:spcAft>
              <a:defRPr/>
            </a:pPr>
            <a:r>
              <a:rPr lang="en-US" sz="6600" dirty="0" smtClean="0">
                <a:solidFill>
                  <a:schemeClr val="accent2">
                    <a:lumMod val="75000"/>
                  </a:schemeClr>
                </a:solidFill>
              </a:rPr>
              <a:t>Inter-Agency</a:t>
            </a:r>
            <a:br>
              <a:rPr lang="en-US" sz="6600" dirty="0" smtClean="0">
                <a:solidFill>
                  <a:schemeClr val="accent2">
                    <a:lumMod val="75000"/>
                  </a:schemeClr>
                </a:solidFill>
              </a:rPr>
            </a:br>
            <a:r>
              <a:rPr lang="en-US" sz="6600" dirty="0" smtClean="0">
                <a:solidFill>
                  <a:schemeClr val="accent2">
                    <a:lumMod val="75000"/>
                  </a:schemeClr>
                </a:solidFill>
              </a:rPr>
              <a:t>Inter-Disciplinary</a:t>
            </a:r>
            <a:br>
              <a:rPr lang="en-US" sz="6600" dirty="0" smtClean="0">
                <a:solidFill>
                  <a:schemeClr val="accent2">
                    <a:lumMod val="75000"/>
                  </a:schemeClr>
                </a:solidFill>
              </a:rPr>
            </a:br>
            <a:r>
              <a:rPr lang="en-US" sz="6600" dirty="0" smtClean="0">
                <a:solidFill>
                  <a:schemeClr val="accent2">
                    <a:lumMod val="75000"/>
                  </a:schemeClr>
                </a:solidFill>
              </a:rPr>
              <a:t>Inter- Institutional Partnerships</a:t>
            </a:r>
            <a:endParaRPr lang="en-US" sz="6600" dirty="0">
              <a:solidFill>
                <a:schemeClr val="accent2">
                  <a:lumMod val="75000"/>
                </a:schemeClr>
              </a:solidFill>
            </a:endParaRP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4C99CFA-DC6C-439C-A5C5-8E1E8A0AFAB8}" type="slidenum">
              <a:rPr lang="en-US" altLang="en-US">
                <a:solidFill>
                  <a:srgbClr val="000000"/>
                </a:solidFill>
              </a:rPr>
              <a:pPr/>
              <a:t>38</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pPr fontAlgn="auto">
              <a:spcAft>
                <a:spcPts val="0"/>
              </a:spcAft>
              <a:defRPr/>
            </a:pPr>
            <a:r>
              <a:rPr lang="en-US" sz="4000" dirty="0" smtClean="0">
                <a:solidFill>
                  <a:srgbClr val="00008F"/>
                </a:solidFill>
              </a:rPr>
              <a:t>Labor &amp; Education</a:t>
            </a:r>
            <a:endParaRPr lang="en-US" sz="4000" dirty="0">
              <a:solidFill>
                <a:srgbClr val="00008F"/>
              </a:solidFill>
            </a:endParaRPr>
          </a:p>
        </p:txBody>
      </p:sp>
      <p:sp>
        <p:nvSpPr>
          <p:cNvPr id="45059" name="Content Placeholder 2"/>
          <p:cNvSpPr>
            <a:spLocks noGrp="1"/>
          </p:cNvSpPr>
          <p:nvPr>
            <p:ph idx="1"/>
          </p:nvPr>
        </p:nvSpPr>
        <p:spPr>
          <a:xfrm>
            <a:off x="152400" y="914400"/>
            <a:ext cx="8801100" cy="1169988"/>
          </a:xfrm>
        </p:spPr>
        <p:txBody>
          <a:bodyPr/>
          <a:lstStyle/>
          <a:p>
            <a:pPr marL="136525" indent="0">
              <a:buFont typeface="Wingdings 2" panose="05020102010507070707" pitchFamily="18" charset="2"/>
              <a:buNone/>
            </a:pPr>
            <a:r>
              <a:rPr lang="en-US" altLang="en-US" sz="2600" b="1" smtClean="0"/>
              <a:t>The Trade Act Assistance Community College Career   Training (ETA) program  </a:t>
            </a:r>
          </a:p>
        </p:txBody>
      </p:sp>
      <p:sp>
        <p:nvSpPr>
          <p:cNvPr id="5" name="Title 1"/>
          <p:cNvSpPr txBox="1">
            <a:spLocks/>
          </p:cNvSpPr>
          <p:nvPr/>
        </p:nvSpPr>
        <p:spPr>
          <a:xfrm>
            <a:off x="457200" y="1676400"/>
            <a:ext cx="8229600" cy="1295400"/>
          </a:xfrm>
          <a:prstGeom prst="rect">
            <a:avLst/>
          </a:prstGeom>
          <a:ln>
            <a:noFill/>
          </a:ln>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endParaRPr lang="en-US" sz="4000" b="1" dirty="0">
              <a:ln w="6350">
                <a:noFill/>
              </a:ln>
              <a:solidFill>
                <a:srgbClr val="00008F"/>
              </a:solidFill>
              <a:effectLst>
                <a:outerShdw blurRad="114300" dist="101600" dir="2700000" algn="tl" rotWithShape="0">
                  <a:srgbClr val="000000">
                    <a:alpha val="40000"/>
                  </a:srgbClr>
                </a:outerShdw>
              </a:effectLst>
              <a:latin typeface="+mn-lt"/>
              <a:cs typeface="+mn-cs"/>
            </a:endParaRPr>
          </a:p>
        </p:txBody>
      </p:sp>
      <p:sp>
        <p:nvSpPr>
          <p:cNvPr id="7" name="Title 1"/>
          <p:cNvSpPr txBox="1">
            <a:spLocks/>
          </p:cNvSpPr>
          <p:nvPr/>
        </p:nvSpPr>
        <p:spPr>
          <a:xfrm>
            <a:off x="228600" y="2205335"/>
            <a:ext cx="8686800" cy="1295400"/>
          </a:xfrm>
          <a:prstGeom prst="rect">
            <a:avLst/>
          </a:prstGeom>
          <a:ln>
            <a:noFill/>
          </a:ln>
        </p:spPr>
        <p:txBody>
          <a:bodyPr anchor="ctr">
            <a:normAutofit fontScale="90000" lnSpcReduction="20000"/>
            <a:scene3d>
              <a:camera prst="orthographicFront"/>
              <a:lightRig rig="soft" dir="t">
                <a:rot lat="0" lon="0" rev="16800000"/>
              </a:lightRig>
            </a:scene3d>
            <a:sp3d prstMaterial="softEdge">
              <a:bevelT w="38100" h="38100"/>
            </a:sp3d>
          </a:bodyPr>
          <a:lstStyle/>
          <a:p>
            <a:pPr algn="ctr" fontAlgn="auto">
              <a:spcAft>
                <a:spcPts val="0"/>
              </a:spcAft>
              <a:defRPr/>
            </a:pPr>
            <a:r>
              <a:rPr lang="en-US" sz="4400" b="1" dirty="0">
                <a:ln w="6350">
                  <a:noFill/>
                </a:ln>
                <a:solidFill>
                  <a:srgbClr val="00008F"/>
                </a:solidFill>
                <a:effectLst>
                  <a:outerShdw blurRad="114300" dist="101600" dir="2700000" algn="tl" rotWithShape="0">
                    <a:srgbClr val="000000">
                      <a:alpha val="40000"/>
                    </a:srgbClr>
                  </a:outerShdw>
                </a:effectLst>
                <a:latin typeface="+mn-lt"/>
                <a:cs typeface="+mn-cs"/>
              </a:rPr>
              <a:t>NSF &amp; DOE </a:t>
            </a:r>
          </a:p>
          <a:p>
            <a:pPr fontAlgn="auto">
              <a:spcAft>
                <a:spcPts val="0"/>
              </a:spcAft>
              <a:defRPr/>
            </a:pPr>
            <a:r>
              <a:rPr lang="en-US" sz="2900" b="1" dirty="0">
                <a:ln w="6350">
                  <a:noFill/>
                </a:ln>
                <a:solidFill>
                  <a:prstClr val="black"/>
                </a:solidFill>
                <a:latin typeface="+mn-lt"/>
                <a:cs typeface="+mn-cs"/>
              </a:rPr>
              <a:t>Quantum Energy and Sustainable Solar Technologies (QESST) program</a:t>
            </a:r>
            <a:endParaRPr lang="en-US" sz="2900" b="1" dirty="0">
              <a:ln w="6350">
                <a:noFill/>
              </a:ln>
              <a:solidFill>
                <a:prstClr val="black"/>
              </a:solidFill>
              <a:latin typeface="+mn-lt"/>
              <a:cs typeface="+mn-cs"/>
            </a:endParaRPr>
          </a:p>
        </p:txBody>
      </p:sp>
      <p:sp>
        <p:nvSpPr>
          <p:cNvPr id="8" name="Rectangle 7"/>
          <p:cNvSpPr/>
          <p:nvPr/>
        </p:nvSpPr>
        <p:spPr>
          <a:xfrm>
            <a:off x="549275" y="3746500"/>
            <a:ext cx="7772400" cy="708025"/>
          </a:xfrm>
          <a:prstGeom prst="rect">
            <a:avLst/>
          </a:prstGeom>
        </p:spPr>
        <p:txBody>
          <a:bodyPr>
            <a:spAutoFit/>
          </a:bodyPr>
          <a:lstStyle/>
          <a:p>
            <a:pPr algn="ctr" fontAlgn="auto">
              <a:spcBef>
                <a:spcPts val="0"/>
              </a:spcBef>
              <a:spcAft>
                <a:spcPts val="0"/>
              </a:spcAft>
              <a:defRPr/>
            </a:pPr>
            <a:r>
              <a:rPr lang="en-US" sz="4000" b="1" dirty="0">
                <a:solidFill>
                  <a:srgbClr val="00008F"/>
                </a:solidFill>
                <a:effectLst>
                  <a:outerShdw blurRad="38100" dist="38100" dir="2700000" algn="tl">
                    <a:srgbClr val="000000">
                      <a:alpha val="43137"/>
                    </a:srgbClr>
                  </a:outerShdw>
                </a:effectLst>
                <a:latin typeface="+mn-lt"/>
                <a:cs typeface="+mn-cs"/>
              </a:rPr>
              <a:t>NSF &amp; NIH </a:t>
            </a:r>
            <a:endParaRPr lang="en-US" sz="4000" b="1" dirty="0">
              <a:solidFill>
                <a:srgbClr val="00008F"/>
              </a:solidFill>
              <a:effectLst>
                <a:outerShdw blurRad="38100" dist="38100" dir="2700000" algn="tl">
                  <a:srgbClr val="000000">
                    <a:alpha val="43137"/>
                  </a:srgbClr>
                </a:outerShdw>
              </a:effectLst>
              <a:latin typeface="+mn-lt"/>
              <a:cs typeface="+mn-cs"/>
            </a:endParaRPr>
          </a:p>
        </p:txBody>
      </p:sp>
      <p:sp>
        <p:nvSpPr>
          <p:cNvPr id="45063" name="Rectangle 8"/>
          <p:cNvSpPr>
            <a:spLocks noChangeArrowheads="1"/>
          </p:cNvSpPr>
          <p:nvPr/>
        </p:nvSpPr>
        <p:spPr bwMode="auto">
          <a:xfrm>
            <a:off x="228600" y="4454525"/>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600" b="1">
                <a:solidFill>
                  <a:srgbClr val="000000"/>
                </a:solidFill>
              </a:rPr>
              <a:t>Advancing Health Services through System Modeling Research</a:t>
            </a:r>
          </a:p>
        </p:txBody>
      </p:sp>
      <p:sp>
        <p:nvSpPr>
          <p:cNvPr id="4506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243C378-D6DA-4013-BF3F-A7563C58D4F5}" type="slidenum">
              <a:rPr lang="en-US" altLang="en-US">
                <a:solidFill>
                  <a:srgbClr val="000000"/>
                </a:solidFill>
              </a:rPr>
              <a:pPr/>
              <a:t>39</a:t>
            </a:fld>
            <a:endParaRPr lang="en-US" altLang="en-US">
              <a:solidFill>
                <a:srgbClr val="000000"/>
              </a:solidFill>
            </a:endParaRPr>
          </a:p>
        </p:txBody>
      </p:sp>
      <p:pic>
        <p:nvPicPr>
          <p:cNvPr id="450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fontAlgn="auto">
              <a:spcAft>
                <a:spcPts val="0"/>
              </a:spcAft>
              <a:defRPr/>
            </a:pPr>
            <a:r>
              <a:rPr lang="en-US" dirty="0" smtClean="0">
                <a:solidFill>
                  <a:srgbClr val="00008F"/>
                </a:solidFill>
                <a:effectLst>
                  <a:outerShdw blurRad="38100" dist="38100" dir="2700000" algn="tl">
                    <a:srgbClr val="000000">
                      <a:alpha val="43137"/>
                    </a:srgbClr>
                  </a:outerShdw>
                </a:effectLst>
              </a:rPr>
              <a:t>Notable FY 12 Losers</a:t>
            </a:r>
            <a:endParaRPr lang="en-US" dirty="0">
              <a:solidFill>
                <a:srgbClr val="00008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23988"/>
            <a:ext cx="8915400" cy="5410200"/>
          </a:xfrm>
        </p:spPr>
        <p:txBody>
          <a:bodyPr>
            <a:noAutofit/>
          </a:bodyPr>
          <a:lstStyle/>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548640" indent="-411480" fontAlgn="auto">
              <a:spcAft>
                <a:spcPts val="0"/>
              </a:spcAft>
              <a:buClr>
                <a:schemeClr val="tx1">
                  <a:shade val="95000"/>
                </a:schemeClr>
              </a:buClr>
              <a:buSzPct val="100000"/>
              <a:buFont typeface="Arial" pitchFamily="34" charset="0"/>
              <a:buChar char="•"/>
              <a:defRPr/>
            </a:pPr>
            <a:r>
              <a:rPr lang="en-US" b="1" dirty="0" smtClean="0">
                <a:cs typeface="Arial" pitchFamily="34" charset="0"/>
              </a:rPr>
              <a:t>U.S. Department of Agriculture R&amp;D </a:t>
            </a:r>
            <a:r>
              <a:rPr lang="en-US" dirty="0" smtClean="0">
                <a:cs typeface="Arial" pitchFamily="34" charset="0"/>
              </a:rPr>
              <a:t>(-6%) </a:t>
            </a:r>
            <a:r>
              <a:rPr lang="en-US" i="1" dirty="0" smtClean="0">
                <a:cs typeface="Arial" pitchFamily="34" charset="0"/>
              </a:rPr>
              <a:t>Note: National Institute for Food and Agriculture and Food Research Initiative were spared significant cuts.</a:t>
            </a:r>
          </a:p>
          <a:p>
            <a:pPr marL="548640" indent="-411480" fontAlgn="auto">
              <a:spcAft>
                <a:spcPts val="0"/>
              </a:spcAft>
              <a:buClr>
                <a:schemeClr val="tx1">
                  <a:shade val="95000"/>
                </a:schemeClr>
              </a:buClr>
              <a:buSzPct val="100000"/>
              <a:buFont typeface="Arial" pitchFamily="34" charset="0"/>
              <a:buChar char="•"/>
              <a:defRPr/>
            </a:pPr>
            <a:r>
              <a:rPr lang="en-US" b="1" dirty="0" smtClean="0">
                <a:cs typeface="Arial" pitchFamily="34" charset="0"/>
              </a:rPr>
              <a:t>National Aeronautics and Space Administration </a:t>
            </a:r>
            <a:r>
              <a:rPr lang="en-US" dirty="0" smtClean="0">
                <a:cs typeface="Arial" pitchFamily="34" charset="0"/>
              </a:rPr>
              <a:t>(-3.5%)</a:t>
            </a:r>
          </a:p>
          <a:p>
            <a:pPr marL="548640" indent="-411480" fontAlgn="auto">
              <a:spcAft>
                <a:spcPts val="0"/>
              </a:spcAft>
              <a:buClr>
                <a:schemeClr val="tx1">
                  <a:shade val="95000"/>
                </a:schemeClr>
              </a:buClr>
              <a:buSzPct val="100000"/>
              <a:buFont typeface="Arial" pitchFamily="34" charset="0"/>
              <a:buChar char="•"/>
              <a:defRPr/>
            </a:pPr>
            <a:r>
              <a:rPr lang="en-US" b="1" dirty="0" smtClean="0">
                <a:cs typeface="Arial" pitchFamily="34" charset="0"/>
              </a:rPr>
              <a:t>National Oceanic </a:t>
            </a:r>
            <a:r>
              <a:rPr lang="en-US" b="1" dirty="0">
                <a:cs typeface="Arial" pitchFamily="34" charset="0"/>
              </a:rPr>
              <a:t>&amp;</a:t>
            </a:r>
            <a:r>
              <a:rPr lang="en-US" b="1" dirty="0" smtClean="0">
                <a:cs typeface="Arial" pitchFamily="34" charset="0"/>
              </a:rPr>
              <a:t> Atmospheric Admin </a:t>
            </a:r>
            <a:r>
              <a:rPr lang="en-US" dirty="0" smtClean="0">
                <a:cs typeface="Arial" pitchFamily="34" charset="0"/>
              </a:rPr>
              <a:t>(-4.3%)</a:t>
            </a:r>
          </a:p>
          <a:p>
            <a:pPr marL="548640" indent="-411480" fontAlgn="auto">
              <a:spcAft>
                <a:spcPts val="0"/>
              </a:spcAft>
              <a:buClr>
                <a:schemeClr val="tx1">
                  <a:shade val="95000"/>
                </a:schemeClr>
              </a:buClr>
              <a:buSzPct val="100000"/>
              <a:buFont typeface="Arial" pitchFamily="34" charset="0"/>
              <a:buChar char="•"/>
              <a:defRPr/>
            </a:pPr>
            <a:r>
              <a:rPr lang="en-US" b="1" dirty="0" smtClean="0">
                <a:cs typeface="Arial" pitchFamily="34" charset="0"/>
              </a:rPr>
              <a:t>U.S. Department of Homeland Security Research, Development, and Innovation accounts </a:t>
            </a:r>
            <a:r>
              <a:rPr lang="en-US" dirty="0" smtClean="0">
                <a:cs typeface="Arial" pitchFamily="34" charset="0"/>
              </a:rPr>
              <a:t>(-59.7%)</a:t>
            </a:r>
            <a:endParaRPr lang="en-US" dirty="0">
              <a:cs typeface="Arial" pitchFamily="34" charset="0"/>
            </a:endParaRPr>
          </a:p>
          <a:p>
            <a:pPr marL="137160" indent="0" fontAlgn="auto">
              <a:spcAft>
                <a:spcPts val="0"/>
              </a:spcAft>
              <a:buClr>
                <a:schemeClr val="tx1">
                  <a:shade val="95000"/>
                </a:schemeClr>
              </a:buClr>
              <a:buFont typeface="Wingdings 2"/>
              <a:buNone/>
              <a:defRPr/>
            </a:pPr>
            <a:endParaRPr lang="en-US"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smtClean="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a:p>
            <a:pPr marL="137160" indent="0" fontAlgn="auto">
              <a:spcAft>
                <a:spcPts val="0"/>
              </a:spcAft>
              <a:buClr>
                <a:schemeClr val="tx1">
                  <a:shade val="95000"/>
                </a:schemeClr>
              </a:buClr>
              <a:buFont typeface="Wingdings 2"/>
              <a:buNone/>
              <a:defRPr/>
            </a:pPr>
            <a:endParaRPr lang="en-US" sz="1800" dirty="0">
              <a:cs typeface="Arial" pitchFamily="34" charset="0"/>
            </a:endParaRPr>
          </a:p>
        </p:txBody>
      </p:sp>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880B92A-42E8-4D65-9161-14115D434B23}" type="slidenum">
              <a:rPr lang="en-US" altLang="en-US">
                <a:solidFill>
                  <a:srgbClr val="000000"/>
                </a:solidFill>
              </a:rPr>
              <a:pPr/>
              <a:t>4</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962891"/>
          </a:xfrm>
        </p:spPr>
        <p:txBody>
          <a:bodyPr/>
          <a:lstStyle/>
          <a:p>
            <a:pPr fontAlgn="auto">
              <a:spcAft>
                <a:spcPts val="0"/>
              </a:spcAft>
              <a:defRPr/>
            </a:pPr>
            <a:r>
              <a:rPr lang="en-US" dirty="0" smtClean="0">
                <a:solidFill>
                  <a:srgbClr val="00008F"/>
                </a:solidFill>
                <a:effectLst>
                  <a:outerShdw blurRad="38100" dist="38100" dir="2700000" algn="tl">
                    <a:srgbClr val="000000">
                      <a:alpha val="43137"/>
                    </a:srgbClr>
                  </a:outerShdw>
                </a:effectLst>
              </a:rPr>
              <a:t>NEH Interagency Partnerships</a:t>
            </a:r>
            <a:endParaRPr lang="en-US" dirty="0">
              <a:solidFill>
                <a:srgbClr val="00008F"/>
              </a:solidFill>
              <a:effectLst>
                <a:outerShdw blurRad="38100" dist="38100" dir="2700000" algn="tl">
                  <a:srgbClr val="000000">
                    <a:alpha val="43137"/>
                  </a:srgbClr>
                </a:outerShdw>
              </a:effectLst>
            </a:endParaRPr>
          </a:p>
        </p:txBody>
      </p:sp>
      <p:sp>
        <p:nvSpPr>
          <p:cNvPr id="46083" name="Content Placeholder 2"/>
          <p:cNvSpPr>
            <a:spLocks noGrp="1"/>
          </p:cNvSpPr>
          <p:nvPr>
            <p:ph idx="1"/>
          </p:nvPr>
        </p:nvSpPr>
        <p:spPr>
          <a:xfrm>
            <a:off x="152400" y="1058863"/>
            <a:ext cx="8610600" cy="5681662"/>
          </a:xfrm>
        </p:spPr>
        <p:txBody>
          <a:bodyPr/>
          <a:lstStyle/>
          <a:p>
            <a:pPr>
              <a:buFont typeface="Wingdings 2" panose="05020102010507070707" pitchFamily="18" charset="2"/>
              <a:buNone/>
            </a:pPr>
            <a:r>
              <a:rPr lang="en-US" altLang="en-US" sz="2400" b="1" smtClean="0"/>
              <a:t>Documenting Endangered Languages</a:t>
            </a:r>
          </a:p>
          <a:p>
            <a:pPr>
              <a:buFont typeface="Arial" panose="020B0604020202020204" pitchFamily="34" charset="0"/>
              <a:buChar char="•"/>
            </a:pPr>
            <a:r>
              <a:rPr lang="en-US" altLang="en-US" sz="2200" smtClean="0"/>
              <a:t>Jointly administered between NEH and NSF, awards fellowships, dissertation grants, and institutional grants. Deadline September 15, 2014.</a:t>
            </a:r>
          </a:p>
          <a:p>
            <a:pPr>
              <a:buFont typeface="Wingdings 2" panose="05020102010507070707" pitchFamily="18" charset="2"/>
              <a:buNone/>
            </a:pPr>
            <a:r>
              <a:rPr lang="en-US" altLang="en-US" sz="2400" b="1" smtClean="0"/>
              <a:t>Let’s Talk About It: Muslim Journeys</a:t>
            </a:r>
          </a:p>
          <a:p>
            <a:pPr>
              <a:buFont typeface="Arial" panose="020B0604020202020204" pitchFamily="34" charset="0"/>
              <a:buChar char="•"/>
            </a:pPr>
            <a:r>
              <a:rPr lang="en-US" altLang="en-US" sz="2200" smtClean="0"/>
              <a:t>Partnership between NEH and American Library Association granted funds and materials to 125 libraries and state Humanities Councils for reading and discussion groups</a:t>
            </a:r>
          </a:p>
          <a:p>
            <a:pPr>
              <a:buFont typeface="Wingdings 2" panose="05020102010507070707" pitchFamily="18" charset="2"/>
              <a:buNone/>
            </a:pPr>
            <a:r>
              <a:rPr lang="en-US" altLang="en-US" sz="2400" b="1" smtClean="0"/>
              <a:t>Digging Into Data</a:t>
            </a:r>
          </a:p>
          <a:p>
            <a:pPr>
              <a:buFont typeface="Arial" panose="020B0604020202020204" pitchFamily="34" charset="0"/>
              <a:buChar char="•"/>
            </a:pPr>
            <a:r>
              <a:rPr lang="en-US" altLang="en-US" sz="2200" smtClean="0"/>
              <a:t>Partnership between NEH, Arts &amp; Humanities Research Council, Economic and Social Research Council, IMLS, NSF, and other British, Canadian, and Dutch agencies  to addresse how "big data" changes the research landscape for the humanities and social sciences.</a:t>
            </a:r>
          </a:p>
        </p:txBody>
      </p:sp>
      <p:sp>
        <p:nvSpPr>
          <p:cNvPr id="46084" name="Rectangle 3"/>
          <p:cNvSpPr>
            <a:spLocks noChangeArrowheads="1"/>
          </p:cNvSpPr>
          <p:nvPr/>
        </p:nvSpPr>
        <p:spPr bwMode="auto">
          <a:xfrm>
            <a:off x="0" y="6596063"/>
            <a:ext cx="1520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 AASCU/GRC 2014</a:t>
            </a:r>
          </a:p>
        </p:txBody>
      </p:sp>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5483FB8-5C25-42F3-8900-4C3C1EB2B7E0}" type="slidenum">
              <a:rPr lang="en-US" altLang="en-US">
                <a:solidFill>
                  <a:srgbClr val="000000"/>
                </a:solidFill>
              </a:rPr>
              <a:pPr/>
              <a:t>40</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pPr fontAlgn="auto">
              <a:spcAft>
                <a:spcPts val="0"/>
              </a:spcAft>
              <a:defRPr/>
            </a:pPr>
            <a:r>
              <a:rPr lang="en-US" dirty="0" smtClean="0">
                <a:solidFill>
                  <a:srgbClr val="00008F"/>
                </a:solidFill>
              </a:rPr>
              <a:t>NEA Partnerships</a:t>
            </a:r>
            <a:endParaRPr lang="en-US" dirty="0">
              <a:solidFill>
                <a:srgbClr val="00008F"/>
              </a:solidFill>
            </a:endParaRPr>
          </a:p>
        </p:txBody>
      </p:sp>
      <p:sp>
        <p:nvSpPr>
          <p:cNvPr id="3" name="Content Placeholder 2"/>
          <p:cNvSpPr>
            <a:spLocks noGrp="1"/>
          </p:cNvSpPr>
          <p:nvPr>
            <p:ph idx="1"/>
          </p:nvPr>
        </p:nvSpPr>
        <p:spPr>
          <a:xfrm>
            <a:off x="457200" y="1295400"/>
            <a:ext cx="8229600" cy="5013325"/>
          </a:xfrm>
        </p:spPr>
        <p:txBody>
          <a:bodyPr>
            <a:normAutofit fontScale="85000" lnSpcReduction="20000"/>
          </a:bodyPr>
          <a:lstStyle/>
          <a:p>
            <a:pPr marL="548640" indent="-411480" fontAlgn="auto">
              <a:spcAft>
                <a:spcPts val="0"/>
              </a:spcAft>
              <a:buClr>
                <a:schemeClr val="tx1">
                  <a:shade val="95000"/>
                </a:schemeClr>
              </a:buClr>
              <a:buFont typeface="Wingdings 2"/>
              <a:buNone/>
              <a:defRPr/>
            </a:pPr>
            <a:r>
              <a:rPr lang="en-US" b="1" dirty="0" smtClean="0"/>
              <a:t>National Arts and Humanities Youth </a:t>
            </a:r>
          </a:p>
          <a:p>
            <a:pPr marL="548640" indent="-411480" fontAlgn="auto">
              <a:spcAft>
                <a:spcPts val="0"/>
              </a:spcAft>
              <a:buClr>
                <a:schemeClr val="tx1">
                  <a:shade val="95000"/>
                </a:schemeClr>
              </a:buClr>
              <a:buFont typeface="Wingdings 2"/>
              <a:buNone/>
              <a:defRPr/>
            </a:pPr>
            <a:r>
              <a:rPr lang="en-US" b="1" dirty="0" smtClean="0"/>
              <a:t>Program Awards</a:t>
            </a:r>
          </a:p>
          <a:p>
            <a:pPr marL="868680" lvl="1" indent="-283464" fontAlgn="auto">
              <a:spcAft>
                <a:spcPts val="0"/>
              </a:spcAft>
              <a:buSzPct val="100000"/>
              <a:buFont typeface="Arial" pitchFamily="34" charset="0"/>
              <a:buChar char="•"/>
              <a:defRPr/>
            </a:pPr>
            <a:r>
              <a:rPr lang="en-US" dirty="0" smtClean="0"/>
              <a:t>Recognizes the accomplishments of arts and</a:t>
            </a:r>
          </a:p>
          <a:p>
            <a:pPr marL="868680" lvl="1" indent="-283464" fontAlgn="auto">
              <a:spcAft>
                <a:spcPts val="0"/>
              </a:spcAft>
              <a:buFont typeface="Wingdings 2"/>
              <a:buNone/>
              <a:defRPr/>
            </a:pPr>
            <a:r>
              <a:rPr lang="en-US" dirty="0" smtClean="0"/>
              <a:t>     humanities after-school and out-of-school </a:t>
            </a:r>
          </a:p>
          <a:p>
            <a:pPr marL="868680" lvl="1" indent="-283464" fontAlgn="auto">
              <a:spcAft>
                <a:spcPts val="0"/>
              </a:spcAft>
              <a:buFont typeface="Wingdings 2"/>
              <a:buNone/>
              <a:defRPr/>
            </a:pPr>
            <a:r>
              <a:rPr lang="en-US" dirty="0" smtClean="0"/>
              <a:t>     programs with $10,000 awards</a:t>
            </a:r>
          </a:p>
          <a:p>
            <a:pPr marL="548640" indent="-411480" fontAlgn="auto">
              <a:spcAft>
                <a:spcPts val="0"/>
              </a:spcAft>
              <a:buClr>
                <a:schemeClr val="tx1">
                  <a:shade val="95000"/>
                </a:schemeClr>
              </a:buClr>
              <a:buFont typeface="Wingdings 2"/>
              <a:buNone/>
              <a:defRPr/>
            </a:pPr>
            <a:r>
              <a:rPr lang="en-US" b="1" dirty="0" smtClean="0"/>
              <a:t>The Big Read</a:t>
            </a:r>
          </a:p>
          <a:p>
            <a:pPr marL="868680" lvl="1" indent="-283464" fontAlgn="auto">
              <a:spcAft>
                <a:spcPts val="0"/>
              </a:spcAft>
              <a:buSzPct val="100000"/>
              <a:buFont typeface="Arial" pitchFamily="34" charset="0"/>
              <a:buChar char="•"/>
              <a:defRPr/>
            </a:pPr>
            <a:r>
              <a:rPr lang="en-US" dirty="0" smtClean="0"/>
              <a:t>Partnership with Arts Midwest to restore </a:t>
            </a:r>
          </a:p>
          <a:p>
            <a:pPr marL="850900" lvl="1" indent="0" fontAlgn="auto">
              <a:spcAft>
                <a:spcPts val="0"/>
              </a:spcAft>
              <a:buFont typeface="Wingdings 2"/>
              <a:buNone/>
              <a:defRPr/>
            </a:pPr>
            <a:r>
              <a:rPr lang="en-US" dirty="0"/>
              <a:t>	</a:t>
            </a:r>
            <a:r>
              <a:rPr lang="en-US" dirty="0" smtClean="0"/>
              <a:t>reading to the center of American culture </a:t>
            </a:r>
          </a:p>
          <a:p>
            <a:pPr marL="850900" lvl="1" indent="0" fontAlgn="auto">
              <a:spcAft>
                <a:spcPts val="0"/>
              </a:spcAft>
              <a:buFont typeface="Wingdings 2"/>
              <a:buNone/>
              <a:defRPr/>
            </a:pPr>
            <a:r>
              <a:rPr lang="en-US" dirty="0" smtClean="0"/>
              <a:t> with awards of $2,500 to $20,000. Deadline January 28, 2014</a:t>
            </a:r>
          </a:p>
          <a:p>
            <a:pPr marL="548640" indent="-411480" fontAlgn="auto">
              <a:spcAft>
                <a:spcPts val="0"/>
              </a:spcAft>
              <a:buClr>
                <a:schemeClr val="tx1">
                  <a:shade val="95000"/>
                </a:schemeClr>
              </a:buClr>
              <a:buFont typeface="Wingdings 2"/>
              <a:buNone/>
              <a:defRPr/>
            </a:pPr>
            <a:r>
              <a:rPr lang="en-US" b="1" dirty="0" smtClean="0"/>
              <a:t>The Arts and Human Development</a:t>
            </a:r>
          </a:p>
          <a:p>
            <a:pPr marL="868680" lvl="1" indent="-283464" fontAlgn="auto">
              <a:spcAft>
                <a:spcPts val="0"/>
              </a:spcAft>
              <a:buSzPct val="100000"/>
              <a:buFont typeface="Arial" pitchFamily="34" charset="0"/>
              <a:buChar char="•"/>
              <a:defRPr/>
            </a:pPr>
            <a:r>
              <a:rPr lang="en-US" dirty="0" smtClean="0"/>
              <a:t>A new task force of 13 federal agencies including divisions of HHS, NIH, NSF, Dept. of Ed, and IMLS designed to examine links between the arts and positive developmental, behavioral, and social outcomes</a:t>
            </a:r>
          </a:p>
          <a:p>
            <a:pPr marL="868680" lvl="1" indent="-283464" fontAlgn="auto">
              <a:spcAft>
                <a:spcPts val="0"/>
              </a:spcAft>
              <a:buSzPct val="100000"/>
              <a:buFont typeface="Arial" pitchFamily="34" charset="0"/>
              <a:buChar char="•"/>
              <a:defRPr/>
            </a:pPr>
            <a:r>
              <a:rPr lang="en-US" dirty="0" smtClean="0"/>
              <a:t>The task force shares latest research in quarterly webinars</a:t>
            </a:r>
          </a:p>
          <a:p>
            <a:pPr marL="868680" lvl="1" indent="-283464" fontAlgn="auto">
              <a:spcAft>
                <a:spcPts val="0"/>
              </a:spcAft>
              <a:buFont typeface="Wingdings 2"/>
              <a:buNone/>
              <a:defRPr/>
            </a:pPr>
            <a:endParaRPr lang="en-US" dirty="0" smtClean="0"/>
          </a:p>
        </p:txBody>
      </p:sp>
      <p:sp>
        <p:nvSpPr>
          <p:cNvPr id="47108" name="Rectangle 3"/>
          <p:cNvSpPr>
            <a:spLocks noChangeArrowheads="1"/>
          </p:cNvSpPr>
          <p:nvPr/>
        </p:nvSpPr>
        <p:spPr bwMode="auto">
          <a:xfrm>
            <a:off x="0" y="6596063"/>
            <a:ext cx="1520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 AASCU/GRC 2014</a:t>
            </a: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990600"/>
            <a:ext cx="1981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24A5D5F-A29B-4765-99AD-860ED9F4EE70}" type="slidenum">
              <a:rPr lang="en-US" altLang="en-US">
                <a:solidFill>
                  <a:srgbClr val="000000"/>
                </a:solidFill>
              </a:rPr>
              <a:pPr/>
              <a:t>41</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fontAlgn="auto">
              <a:spcAft>
                <a:spcPts val="0"/>
              </a:spcAft>
              <a:defRPr/>
            </a:pPr>
            <a:r>
              <a:rPr lang="en-US" dirty="0" smtClean="0">
                <a:solidFill>
                  <a:srgbClr val="00008F"/>
                </a:solidFill>
              </a:rPr>
              <a:t>Federal Interagency Working Group on Environmental Justice (EJ IWG)</a:t>
            </a:r>
            <a:r>
              <a:rPr lang="en-US" dirty="0" smtClean="0"/>
              <a:t/>
            </a:r>
            <a:br>
              <a:rPr lang="en-US" dirty="0" smtClean="0"/>
            </a:br>
            <a:endParaRPr lang="en-US" dirty="0"/>
          </a:p>
        </p:txBody>
      </p:sp>
      <p:sp>
        <p:nvSpPr>
          <p:cNvPr id="3" name="Content Placeholder 2"/>
          <p:cNvSpPr>
            <a:spLocks noGrp="1"/>
          </p:cNvSpPr>
          <p:nvPr>
            <p:ph type="body" sz="half" idx="2"/>
          </p:nvPr>
        </p:nvSpPr>
        <p:spPr>
          <a:xfrm>
            <a:off x="0" y="1295400"/>
            <a:ext cx="8991600" cy="2514600"/>
          </a:xfrm>
          <a:noFill/>
          <a:effectLst>
            <a:glow rad="63500">
              <a:schemeClr val="accent1">
                <a:satMod val="175000"/>
                <a:alpha val="40000"/>
              </a:schemeClr>
            </a:glow>
          </a:effectLst>
        </p:spPr>
        <p:txBody>
          <a:bodyPr>
            <a:normAutofit fontScale="92500" lnSpcReduction="10000"/>
          </a:bodyPr>
          <a:lstStyle/>
          <a:p>
            <a:pPr marL="548640" indent="-411480" fontAlgn="auto">
              <a:spcAft>
                <a:spcPts val="0"/>
              </a:spcAft>
              <a:buClr>
                <a:schemeClr val="tx1">
                  <a:shade val="95000"/>
                </a:schemeClr>
              </a:buClr>
              <a:buSzPct val="100000"/>
              <a:buFont typeface="Arial" pitchFamily="34" charset="0"/>
              <a:buChar char="•"/>
              <a:defRPr/>
            </a:pPr>
            <a:r>
              <a:rPr lang="en-US" sz="2600" dirty="0" smtClean="0"/>
              <a:t>Established in 1994, the EJ IWG guides, support and enhance federal environmental justice and community-based activities. </a:t>
            </a:r>
          </a:p>
          <a:p>
            <a:pPr marL="548640" indent="-411480" fontAlgn="auto">
              <a:spcAft>
                <a:spcPts val="0"/>
              </a:spcAft>
              <a:buClr>
                <a:schemeClr val="tx1">
                  <a:shade val="95000"/>
                </a:schemeClr>
              </a:buClr>
              <a:buSzPct val="100000"/>
              <a:buFont typeface="Arial" pitchFamily="34" charset="0"/>
              <a:buChar char="•"/>
              <a:defRPr/>
            </a:pPr>
            <a:r>
              <a:rPr lang="en-US" sz="2600" dirty="0" smtClean="0"/>
              <a:t>For EPA's strategy and progress report, please refer to </a:t>
            </a:r>
            <a:r>
              <a:rPr lang="en-US" sz="2400" dirty="0">
                <a:hlinkClick r:id="rId3"/>
              </a:rPr>
              <a:t>Plan EJ </a:t>
            </a:r>
            <a:r>
              <a:rPr lang="en-US" sz="2400" dirty="0" smtClean="0">
                <a:hlinkClick r:id="rId3"/>
              </a:rPr>
              <a:t>2014</a:t>
            </a:r>
            <a:r>
              <a:rPr lang="en-US" sz="2400" dirty="0" smtClean="0"/>
              <a:t>. </a:t>
            </a:r>
            <a:endParaRPr lang="en-US" sz="2600" dirty="0" smtClean="0"/>
          </a:p>
          <a:p>
            <a:pPr marL="548640" indent="-411480" fontAlgn="auto">
              <a:spcAft>
                <a:spcPts val="0"/>
              </a:spcAft>
              <a:buClr>
                <a:schemeClr val="tx1">
                  <a:shade val="95000"/>
                </a:schemeClr>
              </a:buClr>
              <a:buSzPct val="100000"/>
              <a:buFont typeface="Arial" pitchFamily="34" charset="0"/>
              <a:buChar char="•"/>
              <a:defRPr/>
            </a:pPr>
            <a:r>
              <a:rPr lang="en-US" sz="2600" dirty="0"/>
              <a:t>Comprised of 17 federal agencies and several White House offices. </a:t>
            </a:r>
          </a:p>
          <a:p>
            <a:pPr marL="548640" indent="-411480" fontAlgn="auto">
              <a:spcAft>
                <a:spcPts val="0"/>
              </a:spcAft>
              <a:buClr>
                <a:schemeClr val="tx1">
                  <a:shade val="95000"/>
                </a:schemeClr>
              </a:buClr>
              <a:buFont typeface="Wingdings" pitchFamily="2" charset="2"/>
              <a:buChar char="v"/>
              <a:defRPr/>
            </a:pPr>
            <a:endParaRPr lang="en-US" dirty="0" smtClean="0"/>
          </a:p>
          <a:p>
            <a:pPr marL="548640" indent="-411480" fontAlgn="auto">
              <a:spcAft>
                <a:spcPts val="0"/>
              </a:spcAft>
              <a:buClr>
                <a:schemeClr val="tx1">
                  <a:shade val="95000"/>
                </a:schemeClr>
              </a:buClr>
              <a:buFont typeface="Wingdings 2"/>
              <a:buChar char=""/>
              <a:defRPr/>
            </a:pPr>
            <a:endParaRPr lang="en-US" dirty="0"/>
          </a:p>
        </p:txBody>
      </p:sp>
      <p:sp>
        <p:nvSpPr>
          <p:cNvPr id="48134" name="Rectangle 6"/>
          <p:cNvSpPr>
            <a:spLocks noChangeArrowheads="1"/>
          </p:cNvSpPr>
          <p:nvPr/>
        </p:nvSpPr>
        <p:spPr bwMode="auto">
          <a:xfrm>
            <a:off x="152400" y="3733800"/>
            <a:ext cx="5486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a:solidFill>
                  <a:srgbClr val="000000"/>
                </a:solidFill>
              </a:rPr>
              <a:t>Environmental Protection Agency (Chair)</a:t>
            </a:r>
          </a:p>
          <a:p>
            <a:pPr>
              <a:buFont typeface="Arial" panose="020B0604020202020204" pitchFamily="34" charset="0"/>
              <a:buChar char="•"/>
            </a:pPr>
            <a:r>
              <a:rPr lang="en-US" altLang="en-US">
                <a:solidFill>
                  <a:srgbClr val="000000"/>
                </a:solidFill>
              </a:rPr>
              <a:t>Department of Agriculture</a:t>
            </a:r>
          </a:p>
          <a:p>
            <a:pPr>
              <a:buFont typeface="Arial" panose="020B0604020202020204" pitchFamily="34" charset="0"/>
              <a:buChar char="•"/>
            </a:pPr>
            <a:r>
              <a:rPr lang="en-US" altLang="en-US">
                <a:solidFill>
                  <a:srgbClr val="000000"/>
                </a:solidFill>
              </a:rPr>
              <a:t>Department of Commerce</a:t>
            </a:r>
          </a:p>
          <a:p>
            <a:pPr>
              <a:buFont typeface="Arial" panose="020B0604020202020204" pitchFamily="34" charset="0"/>
              <a:buChar char="•"/>
            </a:pPr>
            <a:r>
              <a:rPr lang="en-US" altLang="en-US">
                <a:solidFill>
                  <a:srgbClr val="000000"/>
                </a:solidFill>
              </a:rPr>
              <a:t>Department of Defense</a:t>
            </a:r>
          </a:p>
          <a:p>
            <a:pPr>
              <a:buFont typeface="Arial" panose="020B0604020202020204" pitchFamily="34" charset="0"/>
              <a:buChar char="•"/>
            </a:pPr>
            <a:r>
              <a:rPr lang="en-US" altLang="en-US">
                <a:solidFill>
                  <a:srgbClr val="000000"/>
                </a:solidFill>
              </a:rPr>
              <a:t>Department of Education</a:t>
            </a:r>
          </a:p>
          <a:p>
            <a:pPr>
              <a:buFont typeface="Arial" panose="020B0604020202020204" pitchFamily="34" charset="0"/>
              <a:buChar char="•"/>
            </a:pPr>
            <a:r>
              <a:rPr lang="en-US" altLang="en-US">
                <a:solidFill>
                  <a:srgbClr val="000000"/>
                </a:solidFill>
              </a:rPr>
              <a:t>Department of Energy</a:t>
            </a:r>
          </a:p>
          <a:p>
            <a:pPr>
              <a:buFont typeface="Arial" panose="020B0604020202020204" pitchFamily="34" charset="0"/>
              <a:buChar char="•"/>
            </a:pPr>
            <a:r>
              <a:rPr lang="en-US" altLang="en-US">
                <a:solidFill>
                  <a:srgbClr val="000000"/>
                </a:solidFill>
              </a:rPr>
              <a:t>Department of Health and Human  Services</a:t>
            </a:r>
          </a:p>
          <a:p>
            <a:pPr>
              <a:buFont typeface="Arial" panose="020B0604020202020204" pitchFamily="34" charset="0"/>
              <a:buChar char="•"/>
            </a:pPr>
            <a:r>
              <a:rPr lang="en-US" altLang="en-US">
                <a:solidFill>
                  <a:srgbClr val="000000"/>
                </a:solidFill>
              </a:rPr>
              <a:t>Department of Homeland Security</a:t>
            </a:r>
          </a:p>
          <a:p>
            <a:pPr>
              <a:buFont typeface="Arial" panose="020B0604020202020204" pitchFamily="34" charset="0"/>
              <a:buChar char="•"/>
            </a:pPr>
            <a:r>
              <a:rPr lang="en-US" altLang="en-US">
                <a:solidFill>
                  <a:srgbClr val="000000"/>
                </a:solidFill>
              </a:rPr>
              <a:t>Department of Housing and Urban Development</a:t>
            </a:r>
          </a:p>
        </p:txBody>
      </p:sp>
      <p:sp>
        <p:nvSpPr>
          <p:cNvPr id="48135" name="Rectangle 7"/>
          <p:cNvSpPr>
            <a:spLocks noChangeArrowheads="1"/>
          </p:cNvSpPr>
          <p:nvPr/>
        </p:nvSpPr>
        <p:spPr bwMode="auto">
          <a:xfrm>
            <a:off x="5410200" y="3657600"/>
            <a:ext cx="457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a:solidFill>
                  <a:srgbClr val="000000"/>
                </a:solidFill>
              </a:rPr>
              <a:t>Department of Interior</a:t>
            </a:r>
          </a:p>
          <a:p>
            <a:pPr>
              <a:buFont typeface="Arial" panose="020B0604020202020204" pitchFamily="34" charset="0"/>
              <a:buChar char="•"/>
            </a:pPr>
            <a:r>
              <a:rPr lang="en-US" altLang="en-US">
                <a:solidFill>
                  <a:srgbClr val="000000"/>
                </a:solidFill>
              </a:rPr>
              <a:t>Department of Justice</a:t>
            </a:r>
          </a:p>
          <a:p>
            <a:pPr>
              <a:buFont typeface="Arial" panose="020B0604020202020204" pitchFamily="34" charset="0"/>
              <a:buChar char="•"/>
            </a:pPr>
            <a:r>
              <a:rPr lang="en-US" altLang="en-US">
                <a:solidFill>
                  <a:srgbClr val="000000"/>
                </a:solidFill>
              </a:rPr>
              <a:t>Department of Labor</a:t>
            </a:r>
          </a:p>
          <a:p>
            <a:pPr>
              <a:buFont typeface="Arial" panose="020B0604020202020204" pitchFamily="34" charset="0"/>
              <a:buChar char="•"/>
            </a:pPr>
            <a:r>
              <a:rPr lang="en-US" altLang="en-US">
                <a:solidFill>
                  <a:srgbClr val="000000"/>
                </a:solidFill>
              </a:rPr>
              <a:t>Department of State</a:t>
            </a:r>
          </a:p>
          <a:p>
            <a:pPr>
              <a:buFont typeface="Arial" panose="020B0604020202020204" pitchFamily="34" charset="0"/>
              <a:buChar char="•"/>
            </a:pPr>
            <a:r>
              <a:rPr lang="en-US" altLang="en-US">
                <a:solidFill>
                  <a:srgbClr val="000000"/>
                </a:solidFill>
              </a:rPr>
              <a:t>Department of Transportation</a:t>
            </a:r>
          </a:p>
          <a:p>
            <a:pPr>
              <a:buFont typeface="Arial" panose="020B0604020202020204" pitchFamily="34" charset="0"/>
              <a:buChar char="•"/>
            </a:pPr>
            <a:r>
              <a:rPr lang="en-US" altLang="en-US">
                <a:solidFill>
                  <a:srgbClr val="000000"/>
                </a:solidFill>
              </a:rPr>
              <a:t>Department of Veteran's Affairs</a:t>
            </a:r>
          </a:p>
          <a:p>
            <a:pPr>
              <a:buFont typeface="Arial" panose="020B0604020202020204" pitchFamily="34" charset="0"/>
              <a:buChar char="•"/>
            </a:pPr>
            <a:r>
              <a:rPr lang="en-US" altLang="en-US">
                <a:solidFill>
                  <a:srgbClr val="000000"/>
                </a:solidFill>
              </a:rPr>
              <a:t>General Services Administration</a:t>
            </a:r>
          </a:p>
          <a:p>
            <a:pPr>
              <a:buFont typeface="Arial" panose="020B0604020202020204" pitchFamily="34" charset="0"/>
              <a:buChar char="•"/>
            </a:pPr>
            <a:r>
              <a:rPr lang="en-US" altLang="en-US">
                <a:solidFill>
                  <a:srgbClr val="000000"/>
                </a:solidFill>
              </a:rPr>
              <a:t>Small Business Administration</a:t>
            </a:r>
          </a:p>
          <a:p>
            <a:pPr>
              <a:buFont typeface="Arial" panose="020B0604020202020204" pitchFamily="34" charset="0"/>
              <a:buChar char="•"/>
            </a:pPr>
            <a:r>
              <a:rPr lang="en-US" altLang="en-US">
                <a:solidFill>
                  <a:srgbClr val="000000"/>
                </a:solidFill>
              </a:rPr>
              <a:t>White House Offices</a:t>
            </a:r>
          </a:p>
        </p:txBody>
      </p:sp>
      <p:sp>
        <p:nvSpPr>
          <p:cNvPr id="4813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113C2FC-8ED7-40E9-B5AF-02F08AAF59AB}" type="slidenum">
              <a:rPr lang="en-US" altLang="en-US">
                <a:solidFill>
                  <a:srgbClr val="000000"/>
                </a:solidFill>
              </a:rPr>
              <a:pPr/>
              <a:t>42</a:t>
            </a:fld>
            <a:endParaRPr lang="en-US" altLang="en-US">
              <a:solidFill>
                <a:srgbClr val="000000"/>
              </a:solidFill>
            </a:endParaRPr>
          </a:p>
        </p:txBody>
      </p:sp>
      <p:pic>
        <p:nvPicPr>
          <p:cNvPr id="481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228600"/>
            <a:ext cx="8458200" cy="838200"/>
          </a:xfrm>
          <a:prstGeom prst="rect">
            <a:avLst/>
          </a:prstGeom>
          <a:noFill/>
          <a:ln w="9525">
            <a:noFill/>
            <a:miter lim="800000"/>
            <a:headEnd/>
            <a:tailEnd/>
          </a:ln>
          <a:effectLst/>
        </p:spPr>
        <p:txBody>
          <a:bodyPr anchor="ctr"/>
          <a:lstStyle/>
          <a:p>
            <a:pPr algn="ctr" eaLnBrk="0" fontAlgn="auto" hangingPunct="0">
              <a:spcBef>
                <a:spcPts val="0"/>
              </a:spcBef>
              <a:spcAft>
                <a:spcPts val="0"/>
              </a:spcAft>
              <a:defRPr/>
            </a:pPr>
            <a:r>
              <a:rPr lang="en-US" sz="3700" i="1" dirty="0">
                <a:solidFill>
                  <a:srgbClr val="C0504D"/>
                </a:solidFill>
                <a:effectLst>
                  <a:outerShdw blurRad="38100" dist="38100" dir="2700000" algn="tl">
                    <a:srgbClr val="C0C0C0"/>
                  </a:outerShdw>
                </a:effectLst>
                <a:latin typeface="+mn-lt"/>
              </a:rPr>
              <a:t/>
            </a:r>
            <a:br>
              <a:rPr lang="en-US" sz="3700" i="1" dirty="0">
                <a:solidFill>
                  <a:srgbClr val="C0504D"/>
                </a:solidFill>
                <a:effectLst>
                  <a:outerShdw blurRad="38100" dist="38100" dir="2700000" algn="tl">
                    <a:srgbClr val="C0C0C0"/>
                  </a:outerShdw>
                </a:effectLst>
                <a:latin typeface="+mn-lt"/>
              </a:rPr>
            </a:br>
            <a:r>
              <a:rPr lang="en-US" sz="3700" i="1" dirty="0">
                <a:solidFill>
                  <a:srgbClr val="C0504D"/>
                </a:solidFill>
                <a:effectLst>
                  <a:outerShdw blurRad="38100" dist="38100" dir="2700000" algn="tl">
                    <a:srgbClr val="C0C0C0"/>
                  </a:outerShdw>
                </a:effectLst>
                <a:latin typeface="+mn-lt"/>
              </a:rPr>
              <a:t/>
            </a:r>
            <a:br>
              <a:rPr lang="en-US" sz="3700" i="1" dirty="0">
                <a:solidFill>
                  <a:srgbClr val="C0504D"/>
                </a:solidFill>
                <a:effectLst>
                  <a:outerShdw blurRad="38100" dist="38100" dir="2700000" algn="tl">
                    <a:srgbClr val="C0C0C0"/>
                  </a:outerShdw>
                </a:effectLst>
                <a:latin typeface="+mn-lt"/>
              </a:rPr>
            </a:br>
            <a:r>
              <a:rPr lang="en-US" sz="3600" b="1" dirty="0">
                <a:solidFill>
                  <a:srgbClr val="00008F"/>
                </a:solidFill>
                <a:effectLst>
                  <a:outerShdw blurRad="38100" dist="38100" dir="2700000" algn="tl">
                    <a:srgbClr val="000000">
                      <a:alpha val="43137"/>
                    </a:srgbClr>
                  </a:outerShdw>
                </a:effectLst>
                <a:latin typeface="+mn-lt"/>
              </a:rPr>
              <a:t>NIH/</a:t>
            </a:r>
            <a:r>
              <a:rPr lang="en-US" sz="3600" b="1" dirty="0">
                <a:solidFill>
                  <a:srgbClr val="00008F"/>
                </a:solidFill>
                <a:effectLst>
                  <a:outerShdw blurRad="38100" dist="38100" dir="2700000" algn="tl">
                    <a:srgbClr val="C0C0C0"/>
                  </a:outerShdw>
                </a:effectLst>
                <a:latin typeface="+mn-lt"/>
              </a:rPr>
              <a:t>Building </a:t>
            </a:r>
            <a:r>
              <a:rPr lang="en-US" sz="3600" b="1" dirty="0">
                <a:solidFill>
                  <a:srgbClr val="00008F"/>
                </a:solidFill>
                <a:effectLst>
                  <a:outerShdw blurRad="38100" dist="38100" dir="2700000" algn="tl">
                    <a:srgbClr val="C0C0C0"/>
                  </a:outerShdw>
                </a:effectLst>
                <a:latin typeface="+mn-lt"/>
              </a:rPr>
              <a:t>Infrastructure Leading to Diversity (BUILD) Initiative</a:t>
            </a:r>
            <a:r>
              <a:rPr lang="en-US" b="1" i="1" dirty="0">
                <a:solidFill>
                  <a:srgbClr val="C0504D"/>
                </a:solidFill>
                <a:effectLst>
                  <a:outerShdw blurRad="38100" dist="38100" dir="2700000" algn="tl">
                    <a:srgbClr val="C0C0C0"/>
                  </a:outerShdw>
                </a:effectLst>
                <a:latin typeface="Arial Black" pitchFamily="34" charset="0"/>
              </a:rPr>
              <a:t/>
            </a:r>
            <a:br>
              <a:rPr lang="en-US" b="1" i="1" dirty="0">
                <a:solidFill>
                  <a:srgbClr val="C0504D"/>
                </a:solidFill>
                <a:effectLst>
                  <a:outerShdw blurRad="38100" dist="38100" dir="2700000" algn="tl">
                    <a:srgbClr val="C0C0C0"/>
                  </a:outerShdw>
                </a:effectLst>
                <a:latin typeface="Arial Black" pitchFamily="34" charset="0"/>
              </a:rPr>
            </a:br>
            <a:r>
              <a:rPr lang="en-US" sz="3700" i="1" dirty="0">
                <a:solidFill>
                  <a:srgbClr val="C0504D"/>
                </a:solidFill>
                <a:effectLst>
                  <a:outerShdw blurRad="38100" dist="38100" dir="2700000" algn="tl">
                    <a:srgbClr val="C0C0C0"/>
                  </a:outerShdw>
                </a:effectLst>
                <a:latin typeface="+mn-lt"/>
              </a:rPr>
              <a:t/>
            </a:r>
            <a:br>
              <a:rPr lang="en-US" sz="3700" i="1" dirty="0">
                <a:solidFill>
                  <a:srgbClr val="C0504D"/>
                </a:solidFill>
                <a:effectLst>
                  <a:outerShdw blurRad="38100" dist="38100" dir="2700000" algn="tl">
                    <a:srgbClr val="C0C0C0"/>
                  </a:outerShdw>
                </a:effectLst>
                <a:latin typeface="+mn-lt"/>
              </a:rPr>
            </a:br>
            <a:endParaRPr lang="en-US" sz="4100" i="1" dirty="0">
              <a:solidFill>
                <a:srgbClr val="C0504D"/>
              </a:solidFill>
              <a:effectLst>
                <a:outerShdw blurRad="38100" dist="38100" dir="2700000" algn="tl">
                  <a:srgbClr val="C0C0C0"/>
                </a:outerShdw>
              </a:effectLst>
              <a:latin typeface="Myriad"/>
              <a:cs typeface="+mn-cs"/>
            </a:endParaRPr>
          </a:p>
        </p:txBody>
      </p:sp>
      <p:sp>
        <p:nvSpPr>
          <p:cNvPr id="49155" name="Rectangle 3"/>
          <p:cNvSpPr>
            <a:spLocks noChangeArrowheads="1"/>
          </p:cNvSpPr>
          <p:nvPr/>
        </p:nvSpPr>
        <p:spPr bwMode="auto">
          <a:xfrm>
            <a:off x="228600" y="1295400"/>
            <a:ext cx="86106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20000"/>
              </a:spcBef>
              <a:buClr>
                <a:srgbClr val="000000"/>
              </a:buClr>
              <a:buSzPct val="65000"/>
            </a:pPr>
            <a:r>
              <a:rPr lang="en-US" altLang="en-US" sz="2800" b="1" u="sng"/>
              <a:t>Major</a:t>
            </a:r>
            <a:r>
              <a:rPr lang="en-US" altLang="en-US" sz="2800" b="1"/>
              <a:t> initiative to support multi-institution partnerships involving many types of campuses:</a:t>
            </a:r>
          </a:p>
          <a:p>
            <a:pPr lvl="1" eaLnBrk="0" hangingPunct="0">
              <a:lnSpc>
                <a:spcPct val="90000"/>
              </a:lnSpc>
              <a:spcBef>
                <a:spcPct val="20000"/>
              </a:spcBef>
              <a:buClr>
                <a:srgbClr val="000000"/>
              </a:buClr>
              <a:buSzPct val="100000"/>
              <a:buFont typeface="Arial" panose="020B0604020202020204" pitchFamily="34" charset="0"/>
              <a:buChar char="•"/>
            </a:pPr>
            <a:r>
              <a:rPr lang="en-US" altLang="en-US" sz="2800"/>
              <a:t>Applicant (primary institution): baccalaureate-granting colleges/universities that receive less than $7.5 million of NIH research project grant (RPG) funding annually and have at least 25% of their students supported by Pell grants</a:t>
            </a:r>
          </a:p>
          <a:p>
            <a:pPr lvl="1" eaLnBrk="0" hangingPunct="0">
              <a:lnSpc>
                <a:spcPct val="90000"/>
              </a:lnSpc>
              <a:spcBef>
                <a:spcPct val="20000"/>
              </a:spcBef>
              <a:buClr>
                <a:srgbClr val="000000"/>
              </a:buClr>
              <a:buSzPct val="100000"/>
              <a:buFont typeface="Arial" panose="020B0604020202020204" pitchFamily="34" charset="0"/>
              <a:buChar char="•"/>
            </a:pPr>
            <a:r>
              <a:rPr lang="en-US" altLang="en-US" sz="2800"/>
              <a:t>Pipeline Partner - two- or four-year undergraduate institutions</a:t>
            </a:r>
          </a:p>
          <a:p>
            <a:pPr lvl="1" eaLnBrk="0" hangingPunct="0">
              <a:lnSpc>
                <a:spcPct val="90000"/>
              </a:lnSpc>
              <a:spcBef>
                <a:spcPct val="20000"/>
              </a:spcBef>
              <a:buClr>
                <a:srgbClr val="000000"/>
              </a:buClr>
              <a:buSzPct val="100000"/>
              <a:buFont typeface="Arial" panose="020B0604020202020204" pitchFamily="34" charset="0"/>
              <a:buChar char="•"/>
            </a:pPr>
            <a:r>
              <a:rPr lang="en-US" altLang="en-US" sz="2800"/>
              <a:t>Research Partner -</a:t>
            </a:r>
          </a:p>
          <a:p>
            <a:pPr lvl="1" eaLnBrk="0" hangingPunct="0">
              <a:lnSpc>
                <a:spcPct val="90000"/>
              </a:lnSpc>
              <a:spcBef>
                <a:spcPct val="20000"/>
              </a:spcBef>
              <a:buClr>
                <a:srgbClr val="000000"/>
              </a:buClr>
              <a:buSzPct val="100000"/>
              <a:buFont typeface="Arial" panose="020B0604020202020204" pitchFamily="34" charset="0"/>
              <a:buChar char="•"/>
            </a:pPr>
            <a:r>
              <a:rPr lang="en-US" altLang="en-US" sz="2800"/>
              <a:t>Deadline expected in early to mid 2014 – 10 awards</a:t>
            </a:r>
          </a:p>
          <a:p>
            <a:pPr lvl="1" eaLnBrk="0" hangingPunct="0">
              <a:lnSpc>
                <a:spcPct val="90000"/>
              </a:lnSpc>
              <a:spcBef>
                <a:spcPct val="20000"/>
              </a:spcBef>
              <a:buClr>
                <a:srgbClr val="000000"/>
              </a:buClr>
              <a:buSzPct val="65000"/>
              <a:buFont typeface="Arial" panose="020B0604020202020204" pitchFamily="34" charset="0"/>
              <a:buChar char="•"/>
            </a:pPr>
            <a:endParaRPr lang="en-US" altLang="en-US" sz="800"/>
          </a:p>
          <a:p>
            <a:pPr eaLnBrk="0" hangingPunct="0">
              <a:lnSpc>
                <a:spcPct val="90000"/>
              </a:lnSpc>
              <a:spcBef>
                <a:spcPct val="20000"/>
              </a:spcBef>
              <a:buClr>
                <a:srgbClr val="000000"/>
              </a:buClr>
              <a:buSzPct val="65000"/>
            </a:pPr>
            <a:endParaRPr lang="en-US" altLang="en-US" sz="20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4400" dirty="0"/>
              <a:t>NIH and NSF Focus on Neuroscience Research</a:t>
            </a:r>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EBE47EE-EC27-47EB-B1CC-D59AB8260A72}" type="slidenum">
              <a:rPr lang="en-US" altLang="en-US">
                <a:solidFill>
                  <a:srgbClr val="000000"/>
                </a:solidFill>
              </a:rPr>
              <a:pPr/>
              <a:t>44</a:t>
            </a:fld>
            <a:endParaRPr lang="en-US" altLang="en-US">
              <a:solidFill>
                <a:srgbClr val="000000"/>
              </a:solidFill>
            </a:endParaRPr>
          </a:p>
        </p:txBody>
      </p:sp>
      <p:sp>
        <p:nvSpPr>
          <p:cNvPr id="50180" name="Rectangle 3"/>
          <p:cNvSpPr>
            <a:spLocks noChangeArrowheads="1"/>
          </p:cNvSpPr>
          <p:nvPr/>
        </p:nvSpPr>
        <p:spPr bwMode="auto">
          <a:xfrm>
            <a:off x="2362200" y="1828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a:p>
            <a:endParaRPr lang="en-US" altLang="en-US"/>
          </a:p>
          <a:p>
            <a:endParaRPr lang="en-US" altLang="en-US"/>
          </a:p>
        </p:txBody>
      </p:sp>
      <p:sp>
        <p:nvSpPr>
          <p:cNvPr id="5" name="Rectangle 4"/>
          <p:cNvSpPr/>
          <p:nvPr/>
        </p:nvSpPr>
        <p:spPr>
          <a:xfrm>
            <a:off x="300038" y="1447800"/>
            <a:ext cx="8534400" cy="4800600"/>
          </a:xfrm>
          <a:prstGeom prst="rect">
            <a:avLst/>
          </a:prstGeom>
        </p:spPr>
        <p:txBody>
          <a:bodyPr>
            <a:spAutoFit/>
          </a:bodyPr>
          <a:lstStyle/>
          <a:p>
            <a:pPr fontAlgn="auto">
              <a:spcBef>
                <a:spcPts val="0"/>
              </a:spcBef>
              <a:spcAft>
                <a:spcPts val="0"/>
              </a:spcAft>
              <a:defRPr/>
            </a:pPr>
            <a:endParaRPr lang="en-US" dirty="0">
              <a:latin typeface="+mn-lt"/>
              <a:cs typeface="+mn-cs"/>
            </a:endParaRPr>
          </a:p>
          <a:p>
            <a:pPr marL="457200" indent="-457200" fontAlgn="auto">
              <a:spcBef>
                <a:spcPts val="0"/>
              </a:spcBef>
              <a:spcAft>
                <a:spcPts val="0"/>
              </a:spcAft>
              <a:buFont typeface="Arial" panose="020B0604020202020204" pitchFamily="34" charset="0"/>
              <a:buChar char="•"/>
              <a:defRPr/>
            </a:pPr>
            <a:r>
              <a:rPr lang="en-US" sz="3200" dirty="0">
                <a:latin typeface="+mn-lt"/>
                <a:cs typeface="+mn-cs"/>
              </a:rPr>
              <a:t>National </a:t>
            </a:r>
            <a:r>
              <a:rPr lang="en-US" sz="3200" dirty="0">
                <a:latin typeface="+mn-lt"/>
                <a:cs typeface="+mn-cs"/>
              </a:rPr>
              <a:t>Institutes of Health (NIH) </a:t>
            </a:r>
            <a:r>
              <a:rPr lang="en-US" sz="3200" dirty="0">
                <a:latin typeface="+mn-lt"/>
                <a:cs typeface="+mn-cs"/>
              </a:rPr>
              <a:t>and </a:t>
            </a:r>
            <a:r>
              <a:rPr lang="en-US" sz="3200" dirty="0">
                <a:latin typeface="+mn-lt"/>
                <a:cs typeface="+mn-cs"/>
              </a:rPr>
              <a:t>National Science Foundation (NSF) </a:t>
            </a:r>
            <a:r>
              <a:rPr lang="en-US" sz="3200" dirty="0">
                <a:latin typeface="+mn-lt"/>
                <a:cs typeface="+mn-cs"/>
              </a:rPr>
              <a:t>--complimentary projects on neuroscience</a:t>
            </a:r>
          </a:p>
          <a:p>
            <a:pPr fontAlgn="auto">
              <a:spcBef>
                <a:spcPts val="0"/>
              </a:spcBef>
              <a:spcAft>
                <a:spcPts val="0"/>
              </a:spcAft>
              <a:defRPr/>
            </a:pPr>
            <a:r>
              <a:rPr lang="en-US" sz="3200" dirty="0">
                <a:latin typeface="+mn-lt"/>
                <a:cs typeface="+mn-cs"/>
              </a:rPr>
              <a:t> </a:t>
            </a:r>
          </a:p>
          <a:p>
            <a:pPr marL="457200" indent="-457200" fontAlgn="auto">
              <a:spcBef>
                <a:spcPts val="0"/>
              </a:spcBef>
              <a:spcAft>
                <a:spcPts val="0"/>
              </a:spcAft>
              <a:buFont typeface="Arial" panose="020B0604020202020204" pitchFamily="34" charset="0"/>
              <a:buChar char="•"/>
              <a:defRPr/>
            </a:pPr>
            <a:r>
              <a:rPr lang="en-US" sz="3200" dirty="0">
                <a:latin typeface="+mn-lt"/>
                <a:cs typeface="+mn-cs"/>
              </a:rPr>
              <a:t>NIH focuses on </a:t>
            </a:r>
            <a:r>
              <a:rPr lang="en-US" sz="3200" dirty="0">
                <a:latin typeface="+mn-lt"/>
                <a:cs typeface="+mn-cs"/>
              </a:rPr>
              <a:t>increasing awareness of and participation in </a:t>
            </a:r>
            <a:r>
              <a:rPr lang="en-US" sz="3200" dirty="0">
                <a:latin typeface="+mn-lt"/>
                <a:cs typeface="+mn-cs"/>
              </a:rPr>
              <a:t>neuroscience</a:t>
            </a:r>
          </a:p>
          <a:p>
            <a:pPr fontAlgn="auto">
              <a:spcBef>
                <a:spcPts val="0"/>
              </a:spcBef>
              <a:spcAft>
                <a:spcPts val="0"/>
              </a:spcAft>
              <a:defRPr/>
            </a:pPr>
            <a:endParaRPr lang="en-US" sz="3200" dirty="0">
              <a:latin typeface="+mn-lt"/>
              <a:cs typeface="+mn-cs"/>
            </a:endParaRPr>
          </a:p>
          <a:p>
            <a:pPr marL="457200" indent="-457200" fontAlgn="auto">
              <a:spcBef>
                <a:spcPts val="0"/>
              </a:spcBef>
              <a:spcAft>
                <a:spcPts val="0"/>
              </a:spcAft>
              <a:buFont typeface="Arial" panose="020B0604020202020204" pitchFamily="34" charset="0"/>
              <a:buChar char="•"/>
              <a:defRPr/>
            </a:pPr>
            <a:r>
              <a:rPr lang="en-US" sz="3200" dirty="0">
                <a:latin typeface="+mn-lt"/>
                <a:cs typeface="+mn-cs"/>
              </a:rPr>
              <a:t>NSF emphasis on  innovative science research integrating </a:t>
            </a:r>
            <a:r>
              <a:rPr lang="en-US" sz="3200" dirty="0">
                <a:latin typeface="+mn-lt"/>
                <a:cs typeface="+mn-cs"/>
              </a:rPr>
              <a:t>multiple </a:t>
            </a:r>
            <a:r>
              <a:rPr lang="en-US" sz="3200" dirty="0">
                <a:latin typeface="+mn-lt"/>
                <a:cs typeface="+mn-cs"/>
              </a:rPr>
              <a:t>disciplines.</a:t>
            </a:r>
            <a:endParaRPr lang="en-US" sz="3200" dirty="0">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524000" y="2711449"/>
            <a:ext cx="6248400" cy="3308351"/>
          </a:xfrm>
          <a:prstGeom prst="rect">
            <a:avLst/>
          </a:prstGeom>
        </p:spPr>
        <p:txBody>
          <a:bodyPr wrap="none" fromWordArt="1">
            <a:prstTxWarp prst="textWave4">
              <a:avLst/>
            </a:prstTxWarp>
            <a:scene3d>
              <a:camera prst="orthographicFront"/>
              <a:lightRig rig="threePt" dir="t"/>
            </a:scene3d>
            <a:sp3d extrusionH="57150" contourW="12700">
              <a:extrusionClr>
                <a:srgbClr val="C00000"/>
              </a:extrusionClr>
              <a:contourClr>
                <a:srgbClr val="0000BF"/>
              </a:contourClr>
            </a:sp3d>
          </a:bodyPr>
          <a:lstStyle/>
          <a:p>
            <a:pPr algn="ctr" fontAlgn="auto">
              <a:spcBef>
                <a:spcPts val="0"/>
              </a:spcBef>
              <a:spcAft>
                <a:spcPts val="0"/>
              </a:spcAft>
              <a:defRPr/>
            </a:pPr>
            <a:r>
              <a:rPr lang="en-US" sz="3600" kern="10" dirty="0">
                <a:ln w="9525">
                  <a:solidFill>
                    <a:schemeClr val="accent1">
                      <a:alpha val="72000"/>
                    </a:schemeClr>
                  </a:solidFill>
                  <a:round/>
                  <a:headEnd/>
                  <a:tailEnd/>
                </a:ln>
                <a:solidFill>
                  <a:schemeClr val="tx2">
                    <a:lumMod val="50000"/>
                  </a:schemeClr>
                </a:solidFill>
                <a:effectLst>
                  <a:glow rad="127000">
                    <a:schemeClr val="accent1"/>
                  </a:glow>
                  <a:outerShdw blurRad="75057" dist="38100" dir="5400000" sy="-20000" rotWithShape="0">
                    <a:prstClr val="black">
                      <a:alpha val="25000"/>
                    </a:prstClr>
                  </a:outerShdw>
                </a:effectLst>
                <a:latin typeface="Times New Roman"/>
                <a:cs typeface="Times New Roman"/>
              </a:rPr>
              <a:t>Questions</a:t>
            </a:r>
          </a:p>
        </p:txBody>
      </p:sp>
      <p:sp>
        <p:nvSpPr>
          <p:cNvPr id="51203" name="WordArt 3"/>
          <p:cNvSpPr>
            <a:spLocks noChangeArrowheads="1" noChangeShapeType="1" noTextEdit="1"/>
          </p:cNvSpPr>
          <p:nvPr/>
        </p:nvSpPr>
        <p:spPr bwMode="auto">
          <a:xfrm>
            <a:off x="7543800" y="1447800"/>
            <a:ext cx="857250" cy="1263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a:t>
            </a:r>
          </a:p>
        </p:txBody>
      </p:sp>
      <p:sp>
        <p:nvSpPr>
          <p:cNvPr id="51204" name="WordArt 4"/>
          <p:cNvSpPr>
            <a:spLocks noChangeArrowheads="1" noChangeShapeType="1" noTextEdit="1"/>
          </p:cNvSpPr>
          <p:nvPr/>
        </p:nvSpPr>
        <p:spPr bwMode="auto">
          <a:xfrm>
            <a:off x="744538" y="2909888"/>
            <a:ext cx="704850" cy="882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6296"/>
                <a:gd name="adj2" fmla="val -1000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a:t>
            </a:r>
          </a:p>
        </p:txBody>
      </p:sp>
      <p:sp>
        <p:nvSpPr>
          <p:cNvPr id="51205" name="WordArt 5"/>
          <p:cNvSpPr>
            <a:spLocks noChangeArrowheads="1" noChangeShapeType="1" noTextEdit="1"/>
          </p:cNvSpPr>
          <p:nvPr/>
        </p:nvSpPr>
        <p:spPr bwMode="auto">
          <a:xfrm>
            <a:off x="7972425" y="5245100"/>
            <a:ext cx="8382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7958"/>
                <a:gd name="adj2" fmla="val 1000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a:t>
            </a:r>
          </a:p>
        </p:txBody>
      </p:sp>
      <p:sp>
        <p:nvSpPr>
          <p:cNvPr id="51206" name="WordArt 6"/>
          <p:cNvSpPr>
            <a:spLocks noChangeArrowheads="1" noChangeShapeType="1" noTextEdit="1"/>
          </p:cNvSpPr>
          <p:nvPr/>
        </p:nvSpPr>
        <p:spPr bwMode="auto">
          <a:xfrm>
            <a:off x="3810000" y="1274763"/>
            <a:ext cx="533400"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0"/>
                <a:gd name="adj2" fmla="val -1000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a:t>
            </a:r>
          </a:p>
        </p:txBody>
      </p:sp>
      <p:sp>
        <p:nvSpPr>
          <p:cNvPr id="51207" name="WordArt 7"/>
          <p:cNvSpPr>
            <a:spLocks noChangeArrowheads="1" noChangeShapeType="1" noTextEdit="1"/>
          </p:cNvSpPr>
          <p:nvPr/>
        </p:nvSpPr>
        <p:spPr bwMode="auto">
          <a:xfrm>
            <a:off x="5791200" y="2079625"/>
            <a:ext cx="304800" cy="860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5903"/>
                <a:gd name="adj2" fmla="val 1000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a:t>
            </a:r>
          </a:p>
        </p:txBody>
      </p:sp>
      <p:sp>
        <p:nvSpPr>
          <p:cNvPr id="51208" name="WordArt 8"/>
          <p:cNvSpPr>
            <a:spLocks noChangeArrowheads="1" noChangeShapeType="1" noTextEdit="1"/>
          </p:cNvSpPr>
          <p:nvPr/>
        </p:nvSpPr>
        <p:spPr bwMode="auto">
          <a:xfrm>
            <a:off x="584200" y="5245100"/>
            <a:ext cx="700088" cy="1049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4949"/>
                <a:gd name="adj2" fmla="val -1000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a:t>
            </a:r>
          </a:p>
        </p:txBody>
      </p:sp>
      <p:pic>
        <p:nvPicPr>
          <p:cNvPr id="51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0"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685800"/>
          </a:xfrm>
        </p:spPr>
        <p:txBody>
          <a:bodyPr>
            <a:noAutofit/>
          </a:bodyPr>
          <a:lstStyle/>
          <a:p>
            <a:pPr fontAlgn="auto">
              <a:spcAft>
                <a:spcPts val="0"/>
              </a:spcAft>
              <a:defRPr/>
            </a:pPr>
            <a:r>
              <a:rPr lang="en-US" sz="5400" dirty="0" smtClean="0"/>
              <a:t>Sequestration</a:t>
            </a:r>
            <a:endParaRPr lang="en-US" sz="5400" dirty="0"/>
          </a:p>
        </p:txBody>
      </p:sp>
      <p:sp>
        <p:nvSpPr>
          <p:cNvPr id="10243" name="Content Placeholder 2"/>
          <p:cNvSpPr>
            <a:spLocks noGrp="1"/>
          </p:cNvSpPr>
          <p:nvPr>
            <p:ph idx="1"/>
          </p:nvPr>
        </p:nvSpPr>
        <p:spPr/>
        <p:txBody>
          <a:bodyPr/>
          <a:lstStyle/>
          <a:p>
            <a:endParaRPr lang="en-US" altLang="en-US" smtClean="0"/>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77FB41A-2408-4C9A-B27B-F866B5910F2E}" type="slidenum">
              <a:rPr lang="en-US" altLang="en-US">
                <a:solidFill>
                  <a:srgbClr val="000000"/>
                </a:solidFill>
              </a:rPr>
              <a:pPr/>
              <a:t>5</a:t>
            </a:fld>
            <a:endParaRPr lang="en-US" altLang="en-US">
              <a:solidFill>
                <a:srgbClr val="000000"/>
              </a:solidFill>
            </a:endParaRPr>
          </a:p>
        </p:txBody>
      </p:sp>
      <p:pic>
        <p:nvPicPr>
          <p:cNvPr id="10245" name="Picture 2" descr="http://www.aaas.org/spp/rd/fy2013/SeqT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990600"/>
            <a:ext cx="884713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Total Commitment to R&amp;D from All Sources</a:t>
            </a: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AFD710B-1B3F-4AB1-A6F6-635DCF61A974}" type="slidenum">
              <a:rPr lang="en-US" altLang="en-US">
                <a:solidFill>
                  <a:srgbClr val="000000"/>
                </a:solidFill>
              </a:rPr>
              <a:pPr/>
              <a:t>6</a:t>
            </a:fld>
            <a:endParaRPr lang="en-US" altLang="en-US">
              <a:solidFill>
                <a:srgbClr val="000000"/>
              </a:solidFill>
            </a:endParaRPr>
          </a:p>
        </p:txBody>
      </p:sp>
      <p:sp>
        <p:nvSpPr>
          <p:cNvPr id="11268" name="TextBox 3"/>
          <p:cNvSpPr txBox="1">
            <a:spLocks noChangeArrowheads="1"/>
          </p:cNvSpPr>
          <p:nvPr/>
        </p:nvSpPr>
        <p:spPr bwMode="auto">
          <a:xfrm>
            <a:off x="1981200" y="1752600"/>
            <a:ext cx="6629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600"/>
              <a:t>$415		2010</a:t>
            </a:r>
          </a:p>
          <a:p>
            <a:r>
              <a:rPr lang="en-US" altLang="en-US" sz="3600"/>
              <a:t>$428		2011</a:t>
            </a:r>
          </a:p>
          <a:p>
            <a:r>
              <a:rPr lang="en-US" altLang="en-US" sz="3600"/>
              <a:t>$437		2012</a:t>
            </a:r>
          </a:p>
          <a:p>
            <a:r>
              <a:rPr lang="en-US" altLang="en-US" sz="3600">
                <a:solidFill>
                  <a:srgbClr val="FF0000"/>
                </a:solidFill>
              </a:rPr>
              <a:t>?</a:t>
            </a:r>
            <a:r>
              <a:rPr lang="en-US" altLang="en-US" sz="3600"/>
              <a:t>$436</a:t>
            </a:r>
            <a:r>
              <a:rPr lang="en-US" altLang="en-US" sz="3600">
                <a:solidFill>
                  <a:srgbClr val="FF0000"/>
                </a:solidFill>
              </a:rPr>
              <a:t>?</a:t>
            </a:r>
            <a:r>
              <a:rPr lang="en-US" altLang="en-US" sz="3600"/>
              <a:t>		2013</a:t>
            </a:r>
          </a:p>
          <a:p>
            <a:r>
              <a:rPr lang="en-US" altLang="en-US" sz="3600"/>
              <a:t>$464		2014  (projected)</a:t>
            </a:r>
          </a:p>
          <a:p>
            <a:endParaRPr lang="en-US" altLang="en-US"/>
          </a:p>
          <a:p>
            <a:endParaRPr lang="en-US" altLang="en-US"/>
          </a:p>
          <a:p>
            <a:r>
              <a:rPr lang="en-US" altLang="en-US" sz="2400"/>
              <a:t>in billions</a:t>
            </a:r>
          </a:p>
          <a:p>
            <a:endParaRPr lang="en-US" altLang="en-US" sz="2400"/>
          </a:p>
          <a:p>
            <a:r>
              <a:rPr lang="en-US" altLang="en-US" sz="2400"/>
              <a:t>Source: Batelle, R&amp;D Magazine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fontAlgn="auto">
              <a:spcAft>
                <a:spcPts val="0"/>
              </a:spcAft>
              <a:defRPr/>
            </a:pPr>
            <a:r>
              <a:rPr lang="en-US" dirty="0" smtClean="0">
                <a:solidFill>
                  <a:srgbClr val="00008F"/>
                </a:solidFill>
                <a:effectLst>
                  <a:outerShdw blurRad="38100" dist="38100" dir="2700000" algn="tl">
                    <a:srgbClr val="000000">
                      <a:alpha val="43137"/>
                    </a:srgbClr>
                  </a:outerShdw>
                </a:effectLst>
              </a:rPr>
              <a:t>What FY 14/15 Budget Deal Means for Applicants</a:t>
            </a:r>
            <a:endParaRPr lang="en-US" dirty="0">
              <a:solidFill>
                <a:srgbClr val="00008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8915400" cy="4953000"/>
          </a:xfrm>
        </p:spPr>
        <p:txBody>
          <a:bodyPr>
            <a:noAutofit/>
          </a:bodyPr>
          <a:lstStyle/>
          <a:p>
            <a:pPr marL="137160" indent="0" fontAlgn="auto">
              <a:spcAft>
                <a:spcPts val="0"/>
              </a:spcAft>
              <a:buClr>
                <a:schemeClr val="tx1">
                  <a:shade val="95000"/>
                </a:schemeClr>
              </a:buClr>
              <a:buFont typeface="Wingdings 2"/>
              <a:buNone/>
              <a:defRPr/>
            </a:pPr>
            <a:endParaRPr lang="en-US" sz="2600" dirty="0" smtClean="0">
              <a:cs typeface="Arial" pitchFamily="34" charset="0"/>
            </a:endParaRPr>
          </a:p>
          <a:p>
            <a:pPr marL="548640" indent="-411480" fontAlgn="auto">
              <a:spcAft>
                <a:spcPts val="0"/>
              </a:spcAft>
              <a:buClr>
                <a:schemeClr val="tx1">
                  <a:shade val="95000"/>
                </a:schemeClr>
              </a:buClr>
              <a:buSzPct val="100000"/>
              <a:buFont typeface="Arial" pitchFamily="34" charset="0"/>
              <a:buChar char="•"/>
              <a:defRPr/>
            </a:pPr>
            <a:r>
              <a:rPr lang="en-US" sz="3200" dirty="0" smtClean="0">
                <a:cs typeface="Arial" pitchFamily="34" charset="0"/>
              </a:rPr>
              <a:t>Budget Outline Due January, 10, 2014</a:t>
            </a:r>
          </a:p>
          <a:p>
            <a:pPr marL="548640" indent="-411480" fontAlgn="auto">
              <a:spcAft>
                <a:spcPts val="0"/>
              </a:spcAft>
              <a:buClr>
                <a:schemeClr val="tx1">
                  <a:shade val="95000"/>
                </a:schemeClr>
              </a:buClr>
              <a:buSzPct val="100000"/>
              <a:buFont typeface="Arial" pitchFamily="34" charset="0"/>
              <a:buChar char="•"/>
              <a:defRPr/>
            </a:pPr>
            <a:r>
              <a:rPr lang="en-US" sz="3200" dirty="0" smtClean="0">
                <a:cs typeface="Arial" pitchFamily="34" charset="0"/>
              </a:rPr>
              <a:t>No more CR Deadlines through 2014</a:t>
            </a:r>
            <a:endParaRPr lang="en-US" sz="3200" b="1" dirty="0" smtClean="0">
              <a:cs typeface="Arial" pitchFamily="34" charset="0"/>
            </a:endParaRPr>
          </a:p>
          <a:p>
            <a:pPr marL="548640" indent="-411480" fontAlgn="auto">
              <a:spcAft>
                <a:spcPts val="0"/>
              </a:spcAft>
              <a:buClr>
                <a:schemeClr val="tx1">
                  <a:shade val="95000"/>
                </a:schemeClr>
              </a:buClr>
              <a:buSzPct val="100000"/>
              <a:buFont typeface="Arial" pitchFamily="34" charset="0"/>
              <a:buChar char="•"/>
              <a:defRPr/>
            </a:pPr>
            <a:r>
              <a:rPr lang="en-US" sz="3200" dirty="0" smtClean="0">
                <a:cs typeface="Arial" pitchFamily="34" charset="0"/>
              </a:rPr>
              <a:t>Next Debt Ceiling Deadline Second </a:t>
            </a:r>
            <a:r>
              <a:rPr lang="en-US" sz="3200" dirty="0">
                <a:cs typeface="Arial" pitchFamily="34" charset="0"/>
              </a:rPr>
              <a:t>W</a:t>
            </a:r>
            <a:r>
              <a:rPr lang="en-US" sz="3200" dirty="0" smtClean="0">
                <a:cs typeface="Arial" pitchFamily="34" charset="0"/>
              </a:rPr>
              <a:t>eek of February, 2014</a:t>
            </a:r>
          </a:p>
          <a:p>
            <a:pPr marL="548640" indent="-411480" fontAlgn="auto">
              <a:spcAft>
                <a:spcPts val="0"/>
              </a:spcAft>
              <a:buClr>
                <a:schemeClr val="tx1">
                  <a:shade val="95000"/>
                </a:schemeClr>
              </a:buClr>
              <a:buSzPct val="100000"/>
              <a:buFont typeface="Arial" pitchFamily="34" charset="0"/>
              <a:buChar char="•"/>
              <a:defRPr/>
            </a:pPr>
            <a:r>
              <a:rPr lang="en-US" sz="3200" dirty="0" smtClean="0">
                <a:cs typeface="Arial" pitchFamily="34" charset="0"/>
              </a:rPr>
              <a:t>Defense, Medicare/Medicaid, Social Security, Investments in Job Creation and Innovation</a:t>
            </a:r>
          </a:p>
          <a:p>
            <a:pPr marL="548640" indent="-411480" fontAlgn="auto">
              <a:spcAft>
                <a:spcPts val="0"/>
              </a:spcAft>
              <a:buClr>
                <a:schemeClr val="tx1">
                  <a:shade val="95000"/>
                </a:schemeClr>
              </a:buClr>
              <a:buSzPct val="100000"/>
              <a:buFont typeface="Arial" pitchFamily="34" charset="0"/>
              <a:buChar char="•"/>
              <a:defRPr/>
            </a:pPr>
            <a:r>
              <a:rPr lang="en-US" sz="3200" dirty="0" smtClean="0">
                <a:cs typeface="Arial" pitchFamily="34" charset="0"/>
              </a:rPr>
              <a:t>Program Competitions Fast/Furious beginning the last week of January, 2014</a:t>
            </a:r>
          </a:p>
        </p:txBody>
      </p:sp>
      <p:sp>
        <p:nvSpPr>
          <p:cNvPr id="12292" name="TextBox 3"/>
          <p:cNvSpPr txBox="1">
            <a:spLocks noChangeArrowheads="1"/>
          </p:cNvSpPr>
          <p:nvPr/>
        </p:nvSpPr>
        <p:spPr bwMode="auto">
          <a:xfrm>
            <a:off x="0" y="6629400"/>
            <a:ext cx="2286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 AAASC/GRC, 2012</a:t>
            </a:r>
          </a:p>
          <a:p>
            <a:endParaRPr lang="en-US" altLang="en-US">
              <a:solidFill>
                <a:srgbClr val="000000"/>
              </a:solidFill>
            </a:endParaRPr>
          </a:p>
        </p:txBody>
      </p:sp>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F0ECF28-5AFD-493A-BE3C-F6C3D335E6C9}" type="slidenum">
              <a:rPr lang="en-US" altLang="en-US">
                <a:solidFill>
                  <a:srgbClr val="000000"/>
                </a:solidFill>
              </a:rPr>
              <a:pPr/>
              <a:t>7</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fontAlgn="auto">
              <a:spcAft>
                <a:spcPts val="0"/>
              </a:spcAft>
              <a:defRPr/>
            </a:pPr>
            <a:r>
              <a:rPr lang="en-US" dirty="0" smtClean="0">
                <a:solidFill>
                  <a:srgbClr val="00008F"/>
                </a:solidFill>
                <a:effectLst>
                  <a:outerShdw blurRad="38100" dist="38100" dir="2700000" algn="tl">
                    <a:srgbClr val="000000">
                      <a:alpha val="43137"/>
                    </a:srgbClr>
                  </a:outerShdw>
                </a:effectLst>
              </a:rPr>
              <a:t>What FY 14/15 Budget Deal Means for Funding</a:t>
            </a:r>
            <a:endParaRPr lang="en-US" dirty="0">
              <a:solidFill>
                <a:srgbClr val="00008F"/>
              </a:solidFill>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0" y="1295400"/>
            <a:ext cx="8915400" cy="4953000"/>
          </a:xfrm>
        </p:spPr>
        <p:txBody>
          <a:bodyPr/>
          <a:lstStyle/>
          <a:p>
            <a:pPr marL="136525" indent="0">
              <a:buFont typeface="Wingdings 2" panose="05020102010507070707" pitchFamily="18" charset="2"/>
              <a:buNone/>
            </a:pPr>
            <a:endParaRPr lang="en-US" altLang="en-US" sz="2600" smtClean="0">
              <a:cs typeface="Arial" panose="020B0604020202020204" pitchFamily="34" charset="0"/>
            </a:endParaRPr>
          </a:p>
          <a:p>
            <a:pPr marL="136525" indent="0">
              <a:buClrTx/>
              <a:buFont typeface="Wingdings 2" panose="05020102010507070707" pitchFamily="18" charset="2"/>
              <a:buNone/>
            </a:pPr>
            <a:r>
              <a:rPr lang="en-US" altLang="en-US" sz="3200" smtClean="0"/>
              <a:t>Spending ceilings increase </a:t>
            </a:r>
          </a:p>
          <a:p>
            <a:pPr lvl="1">
              <a:buClrTx/>
              <a:buFont typeface="Arial" panose="020B0604020202020204" pitchFamily="34" charset="0"/>
              <a:buChar char="•"/>
            </a:pPr>
            <a:r>
              <a:rPr lang="en-US" altLang="en-US" sz="2800" smtClean="0"/>
              <a:t>Non-defense discretionary (NDD) spending from $469 to approximately $492 billion in FY 14 and 15 (+4.9%)</a:t>
            </a:r>
          </a:p>
          <a:p>
            <a:pPr lvl="1">
              <a:buClrTx/>
              <a:buFont typeface="Arial" panose="020B0604020202020204" pitchFamily="34" charset="0"/>
              <a:buChar char="•"/>
            </a:pPr>
            <a:r>
              <a:rPr lang="en-US" altLang="en-US" sz="2800" smtClean="0"/>
              <a:t>Defense discretionary spending from a previous cap of $498 to $520 billion in FY 14 (+4.4%)</a:t>
            </a:r>
          </a:p>
          <a:p>
            <a:pPr marL="136525" indent="0">
              <a:buClrTx/>
              <a:buFont typeface="Wingdings 2" panose="05020102010507070707" pitchFamily="18" charset="2"/>
              <a:buNone/>
            </a:pPr>
            <a:r>
              <a:rPr lang="en-US" altLang="en-US" sz="3200" smtClean="0">
                <a:cs typeface="Arial" panose="020B0604020202020204" pitchFamily="34" charset="0"/>
              </a:rPr>
              <a:t>Optimism  -- the stability of two year budget and morale of a 1% pay increase</a:t>
            </a:r>
          </a:p>
        </p:txBody>
      </p:sp>
      <p:sp>
        <p:nvSpPr>
          <p:cNvPr id="13316" name="TextBox 3"/>
          <p:cNvSpPr txBox="1">
            <a:spLocks noChangeArrowheads="1"/>
          </p:cNvSpPr>
          <p:nvPr/>
        </p:nvSpPr>
        <p:spPr bwMode="auto">
          <a:xfrm>
            <a:off x="0" y="6629400"/>
            <a:ext cx="2286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 AAASC/GRC, 2012</a:t>
            </a:r>
          </a:p>
          <a:p>
            <a:endParaRPr lang="en-US" altLang="en-US">
              <a:solidFill>
                <a:srgbClr val="000000"/>
              </a:solidFill>
            </a:endParaRPr>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6CCAAFA-6451-4168-BD49-F4C2A64571B1}" type="slidenum">
              <a:rPr lang="en-US" altLang="en-US">
                <a:solidFill>
                  <a:srgbClr val="000000"/>
                </a:solidFill>
              </a:rPr>
              <a:pPr/>
              <a:t>8</a:t>
            </a:fld>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fontAlgn="auto">
              <a:spcAft>
                <a:spcPts val="0"/>
              </a:spcAft>
              <a:defRPr/>
            </a:pPr>
            <a:r>
              <a:rPr lang="en-US" sz="4400" dirty="0"/>
              <a:t>OMB Revises Grants Management Guidance</a:t>
            </a:r>
          </a:p>
        </p:txBody>
      </p:sp>
      <p:sp>
        <p:nvSpPr>
          <p:cNvPr id="3" name="Content Placeholder 2"/>
          <p:cNvSpPr>
            <a:spLocks noGrp="1"/>
          </p:cNvSpPr>
          <p:nvPr>
            <p:ph idx="1"/>
          </p:nvPr>
        </p:nvSpPr>
        <p:spPr>
          <a:xfrm>
            <a:off x="0" y="1295400"/>
            <a:ext cx="8915400" cy="4953000"/>
          </a:xfrm>
        </p:spPr>
        <p:txBody>
          <a:bodyPr>
            <a:noAutofit/>
          </a:bodyPr>
          <a:lstStyle/>
          <a:p>
            <a:pPr marL="137160" indent="0" fontAlgn="auto">
              <a:spcAft>
                <a:spcPts val="0"/>
              </a:spcAft>
              <a:buClr>
                <a:schemeClr val="tx1">
                  <a:shade val="95000"/>
                </a:schemeClr>
              </a:buClr>
              <a:buFont typeface="Wingdings 2"/>
              <a:buNone/>
              <a:defRPr/>
            </a:pPr>
            <a:endParaRPr lang="en-US" sz="2600" dirty="0" smtClean="0">
              <a:cs typeface="Arial" pitchFamily="34" charset="0"/>
            </a:endParaRPr>
          </a:p>
          <a:p>
            <a:pPr marL="548640" indent="-411480" fontAlgn="auto">
              <a:spcAft>
                <a:spcPts val="0"/>
              </a:spcAft>
              <a:buClr>
                <a:schemeClr val="tx1">
                  <a:shade val="95000"/>
                </a:schemeClr>
              </a:buClr>
              <a:buSzPct val="100000"/>
              <a:buFont typeface="Arial" pitchFamily="34" charset="0"/>
              <a:buChar char="•"/>
              <a:defRPr/>
            </a:pPr>
            <a:r>
              <a:rPr lang="en-US" sz="3200" dirty="0" smtClean="0"/>
              <a:t>Final rules released </a:t>
            </a:r>
            <a:r>
              <a:rPr lang="en-US" sz="3200" dirty="0"/>
              <a:t>December 26, </a:t>
            </a:r>
            <a:r>
              <a:rPr lang="en-US" sz="3200" dirty="0" smtClean="0"/>
              <a:t>2013</a:t>
            </a:r>
          </a:p>
          <a:p>
            <a:pPr marL="548640" indent="-411480" fontAlgn="auto">
              <a:spcAft>
                <a:spcPts val="0"/>
              </a:spcAft>
              <a:buClr>
                <a:schemeClr val="tx1">
                  <a:shade val="95000"/>
                </a:schemeClr>
              </a:buClr>
              <a:buSzPct val="100000"/>
              <a:buFont typeface="Arial" pitchFamily="34" charset="0"/>
              <a:buChar char="•"/>
              <a:defRPr/>
            </a:pPr>
            <a:r>
              <a:rPr lang="en-US" sz="3200" dirty="0" smtClean="0"/>
              <a:t>Federal </a:t>
            </a:r>
            <a:r>
              <a:rPr lang="en-US" sz="3200" dirty="0"/>
              <a:t>Register </a:t>
            </a:r>
            <a:r>
              <a:rPr lang="en-US" sz="3200" dirty="0">
                <a:hlinkClick r:id="rId2"/>
              </a:rPr>
              <a:t>notice</a:t>
            </a:r>
            <a:r>
              <a:rPr lang="en-US" sz="3200" dirty="0"/>
              <a:t>, the Office of Management and Budget </a:t>
            </a:r>
            <a:endParaRPr lang="en-US" sz="3200" dirty="0" smtClean="0"/>
          </a:p>
          <a:p>
            <a:pPr marL="548640" indent="-411480" fontAlgn="auto">
              <a:spcAft>
                <a:spcPts val="0"/>
              </a:spcAft>
              <a:buClr>
                <a:schemeClr val="tx1">
                  <a:shade val="95000"/>
                </a:schemeClr>
              </a:buClr>
              <a:buSzPct val="100000"/>
              <a:buFont typeface="Arial" pitchFamily="34" charset="0"/>
              <a:buChar char="•"/>
              <a:defRPr/>
            </a:pPr>
            <a:r>
              <a:rPr lang="en-US" sz="3200" dirty="0" smtClean="0"/>
              <a:t>Replaces </a:t>
            </a:r>
            <a:r>
              <a:rPr lang="en-US" sz="3200" dirty="0"/>
              <a:t>many of the regulations guiding the daily work of research and sponsored programs administrators, including Circulars A-21, A-122, A-133, and Circular A-50 Single Audit Act guidance.</a:t>
            </a:r>
          </a:p>
        </p:txBody>
      </p:sp>
      <p:sp>
        <p:nvSpPr>
          <p:cNvPr id="14340" name="TextBox 3"/>
          <p:cNvSpPr txBox="1">
            <a:spLocks noChangeArrowheads="1"/>
          </p:cNvSpPr>
          <p:nvPr/>
        </p:nvSpPr>
        <p:spPr bwMode="auto">
          <a:xfrm>
            <a:off x="0" y="6629400"/>
            <a:ext cx="2286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 AAASC/GRC, 2012</a:t>
            </a:r>
          </a:p>
          <a:p>
            <a:endParaRPr lang="en-US" altLang="en-US">
              <a:solidFill>
                <a:srgbClr val="000000"/>
              </a:solidFill>
            </a:endParaRP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7ABFA0A-399A-43D5-B653-2CBE5D70F604}" type="slidenum">
              <a:rPr lang="en-US" altLang="en-US">
                <a:solidFill>
                  <a:srgbClr val="000000"/>
                </a:solidFill>
              </a:rPr>
              <a:pPr/>
              <a:t>9</a:t>
            </a:fld>
            <a:endParaRPr lang="en-US" altLang="en-US">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4">
      <a:dk1>
        <a:sysClr val="windowText" lastClr="000000"/>
      </a:dk1>
      <a:lt1>
        <a:sysClr val="window" lastClr="FFFFFF"/>
      </a:lt1>
      <a:dk2>
        <a:srgbClr val="1F497D"/>
      </a:dk2>
      <a:lt2>
        <a:srgbClr val="EEECE1"/>
      </a:lt2>
      <a:accent1>
        <a:srgbClr val="0000BF"/>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10769</TotalTime>
  <Words>2933</Words>
  <Application>Microsoft Office PowerPoint</Application>
  <PresentationFormat>On-screen Show (4:3)</PresentationFormat>
  <Paragraphs>558</Paragraphs>
  <Slides>45</Slides>
  <Notes>23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45</vt:i4>
      </vt:variant>
    </vt:vector>
  </HeadingPairs>
  <TitlesOfParts>
    <vt:vector size="62" baseType="lpstr">
      <vt:lpstr>Arial</vt:lpstr>
      <vt:lpstr>Wingdings 2</vt:lpstr>
      <vt:lpstr>Wingdings</vt:lpstr>
      <vt:lpstr>Wingdings 3</vt:lpstr>
      <vt:lpstr>Calibri</vt:lpstr>
      <vt:lpstr>Arial Black</vt:lpstr>
      <vt:lpstr>Georgia</vt:lpstr>
      <vt:lpstr>Arial Narrow</vt:lpstr>
      <vt:lpstr>Arial Narrow Bold</vt:lpstr>
      <vt:lpstr>Century</vt:lpstr>
      <vt:lpstr>ＭＳ Ｐゴシック</vt:lpstr>
      <vt:lpstr>Arial Rounded MT Bold</vt:lpstr>
      <vt:lpstr>Palatino Linotype</vt:lpstr>
      <vt:lpstr>Symbol</vt:lpstr>
      <vt:lpstr>Times New Roman</vt:lpstr>
      <vt:lpstr>Myriad</vt:lpstr>
      <vt:lpstr>Apex</vt:lpstr>
      <vt:lpstr>PowerPoint Presentation</vt:lpstr>
      <vt:lpstr>PowerPoint Presentation</vt:lpstr>
      <vt:lpstr>Notable FY 12 Winners</vt:lpstr>
      <vt:lpstr>Notable FY 12 Losers</vt:lpstr>
      <vt:lpstr>Sequestration</vt:lpstr>
      <vt:lpstr>Total Commitment to R&amp;D from All Sources</vt:lpstr>
      <vt:lpstr>What FY 14/15 Budget Deal Means for Applicants</vt:lpstr>
      <vt:lpstr>What FY 14/15 Budget Deal Means for Funding</vt:lpstr>
      <vt:lpstr>OMB Revises Grants Management Guidance</vt:lpstr>
      <vt:lpstr>Priorities  FY13-14</vt:lpstr>
      <vt:lpstr>Priorities  FY13-14</vt:lpstr>
      <vt:lpstr>= Program Priorities</vt:lpstr>
      <vt:lpstr>Private/Public and Public/Public Partnerships</vt:lpstr>
      <vt:lpstr>PowerPoint Presentation</vt:lpstr>
      <vt:lpstr>PowerPoint Presentation</vt:lpstr>
      <vt:lpstr>PowerPoint Presentation</vt:lpstr>
      <vt:lpstr>DOC Regional Innovation Clusters</vt:lpstr>
      <vt:lpstr>DOC Regional Innovation Clusters 2010-13 -- $68M</vt:lpstr>
      <vt:lpstr>Connecting the Dots</vt:lpstr>
      <vt:lpstr>Startup America Policy Challenge</vt:lpstr>
      <vt:lpstr>2013 DOC Activity</vt:lpstr>
      <vt:lpstr>Make it in America Program </vt:lpstr>
      <vt:lpstr>Investing in Manufacturing Communities Partnership (IMCP)</vt:lpstr>
      <vt:lpstr>Investing in Manufacturing Communities Partnership (IMCP) Cont. </vt:lpstr>
      <vt:lpstr>SBIR/STTR Programs http://www.sbir.gov/solicitations </vt:lpstr>
      <vt:lpstr>PowerPoint Presentation</vt:lpstr>
      <vt:lpstr>R&amp;D Funders Upward Trend Continues</vt:lpstr>
      <vt:lpstr>PowerPoint Presentation</vt:lpstr>
      <vt:lpstr>Total Commitment to R&amp;D from Business/Industry</vt:lpstr>
      <vt:lpstr>2013 ????</vt:lpstr>
      <vt:lpstr>Most Effective for Collaboration</vt:lpstr>
      <vt:lpstr>PowerPoint Presentation</vt:lpstr>
      <vt:lpstr>Components</vt:lpstr>
      <vt:lpstr>National Science Foundation</vt:lpstr>
      <vt:lpstr>Corporation for National and Community Service</vt:lpstr>
      <vt:lpstr>USDA</vt:lpstr>
      <vt:lpstr>DOL and ED Collaborate on Youth CareerConnect Program</vt:lpstr>
      <vt:lpstr>Inter-Agency Inter-Disciplinary Inter- Institutional Partnerships</vt:lpstr>
      <vt:lpstr>Labor &amp; Education</vt:lpstr>
      <vt:lpstr>NEH Interagency Partnerships</vt:lpstr>
      <vt:lpstr>NEA Partnerships</vt:lpstr>
      <vt:lpstr>Federal Interagency Working Group on Environmental Justice (EJ IWG) </vt:lpstr>
      <vt:lpstr>PowerPoint Presentation</vt:lpstr>
      <vt:lpstr>NIH and NSF Focus on Neuroscience Research</vt:lpstr>
      <vt:lpstr>PowerPoint Presentation</vt:lpstr>
    </vt:vector>
  </TitlesOfParts>
  <Company>AASCU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dc:creator>
  <cp:lastModifiedBy>Cyndi Wyles</cp:lastModifiedBy>
  <cp:revision>659</cp:revision>
  <dcterms:created xsi:type="dcterms:W3CDTF">2011-03-30T14:10:42Z</dcterms:created>
  <dcterms:modified xsi:type="dcterms:W3CDTF">2015-10-06T19:04:42Z</dcterms:modified>
</cp:coreProperties>
</file>