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41"/>
  </p:handoutMasterIdLst>
  <p:sldIdLst>
    <p:sldId id="256" r:id="rId2"/>
    <p:sldId id="258" r:id="rId3"/>
    <p:sldId id="257" r:id="rId4"/>
    <p:sldId id="259" r:id="rId5"/>
    <p:sldId id="260" r:id="rId6"/>
    <p:sldId id="264" r:id="rId7"/>
    <p:sldId id="261" r:id="rId8"/>
    <p:sldId id="262" r:id="rId9"/>
    <p:sldId id="263" r:id="rId10"/>
    <p:sldId id="266" r:id="rId11"/>
    <p:sldId id="265" r:id="rId12"/>
    <p:sldId id="267" r:id="rId13"/>
    <p:sldId id="272" r:id="rId14"/>
    <p:sldId id="271" r:id="rId15"/>
    <p:sldId id="269" r:id="rId16"/>
    <p:sldId id="270" r:id="rId17"/>
    <p:sldId id="273" r:id="rId18"/>
    <p:sldId id="274" r:id="rId19"/>
    <p:sldId id="275" r:id="rId20"/>
    <p:sldId id="276" r:id="rId21"/>
    <p:sldId id="278" r:id="rId22"/>
    <p:sldId id="279" r:id="rId23"/>
    <p:sldId id="289" r:id="rId24"/>
    <p:sldId id="277" r:id="rId25"/>
    <p:sldId id="280" r:id="rId26"/>
    <p:sldId id="281" r:id="rId27"/>
    <p:sldId id="282" r:id="rId28"/>
    <p:sldId id="283" r:id="rId29"/>
    <p:sldId id="284" r:id="rId30"/>
    <p:sldId id="290" r:id="rId31"/>
    <p:sldId id="291" r:id="rId32"/>
    <p:sldId id="294" r:id="rId33"/>
    <p:sldId id="295" r:id="rId34"/>
    <p:sldId id="298" r:id="rId35"/>
    <p:sldId id="287" r:id="rId36"/>
    <p:sldId id="288" r:id="rId37"/>
    <p:sldId id="292" r:id="rId38"/>
    <p:sldId id="296"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9" d="100"/>
          <a:sy n="89" d="100"/>
        </p:scale>
        <p:origin x="-14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3F4B49-8DEF-264F-8DA9-018BE5D49024}" type="datetimeFigureOut">
              <a:rPr lang="en-US" smtClean="0"/>
              <a:pPr/>
              <a:t>10/17/12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66689B-F649-564E-B656-8A7C1488B7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E8C7B-5F01-FF42-9EC7-01AC54C2E0E5}" type="datetimeFigureOut">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E8C7B-5F01-FF42-9EC7-01AC54C2E0E5}" type="datetimeFigureOut">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E8C7B-5F01-FF42-9EC7-01AC54C2E0E5}" type="datetimeFigureOut">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E8C7B-5F01-FF42-9EC7-01AC54C2E0E5}" type="datetimeFigureOut">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E8C7B-5F01-FF42-9EC7-01AC54C2E0E5}" type="datetimeFigureOut">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E8C7B-5F01-FF42-9EC7-01AC54C2E0E5}" type="datetimeFigureOut">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E8C7B-5F01-FF42-9EC7-01AC54C2E0E5}" type="datetimeFigureOut">
              <a:rPr lang="en-US" smtClean="0"/>
              <a:pPr/>
              <a:t>10/17/12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E8C7B-5F01-FF42-9EC7-01AC54C2E0E5}" type="datetimeFigureOut">
              <a:rPr lang="en-US" smtClean="0"/>
              <a:pPr/>
              <a:t>10/17/12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E8C7B-5F01-FF42-9EC7-01AC54C2E0E5}" type="datetimeFigureOut">
              <a:rPr lang="en-US" smtClean="0"/>
              <a:pPr/>
              <a:t>10/17/12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E8C7B-5F01-FF42-9EC7-01AC54C2E0E5}" type="datetimeFigureOut">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E8C7B-5F01-FF42-9EC7-01AC54C2E0E5}" type="datetimeFigureOut">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D0DB4-1D09-544B-BCA0-8368A3BC79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E8C7B-5F01-FF42-9EC7-01AC54C2E0E5}" type="datetimeFigureOut">
              <a:rPr lang="en-US" smtClean="0"/>
              <a:pPr/>
              <a:t>10/17/12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D0DB4-1D09-544B-BCA0-8368A3BC79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ecies.asu.edu/Top10" TargetMode="External"/><Relationship Id="rId3" Type="http://schemas.openxmlformats.org/officeDocument/2006/relationships/hyperlink" Target="http://www.fws.gov/endanger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6277"/>
            <a:ext cx="5687745" cy="1509687"/>
          </a:xfrm>
        </p:spPr>
        <p:txBody>
          <a:bodyPr/>
          <a:lstStyle/>
          <a:p>
            <a:r>
              <a:rPr lang="en-US" dirty="0" smtClean="0"/>
              <a:t>Are Species Real?</a:t>
            </a:r>
            <a:endParaRPr lang="en-US" dirty="0"/>
          </a:p>
        </p:txBody>
      </p:sp>
      <p:sp>
        <p:nvSpPr>
          <p:cNvPr id="3" name="Subtitle 2"/>
          <p:cNvSpPr>
            <a:spLocks noGrp="1"/>
          </p:cNvSpPr>
          <p:nvPr>
            <p:ph type="subTitle" idx="1"/>
          </p:nvPr>
        </p:nvSpPr>
        <p:spPr>
          <a:xfrm>
            <a:off x="215646" y="3886199"/>
            <a:ext cx="6433447" cy="2212463"/>
          </a:xfrm>
        </p:spPr>
        <p:txBody>
          <a:bodyPr>
            <a:normAutofit lnSpcReduction="10000"/>
          </a:bodyPr>
          <a:lstStyle/>
          <a:p>
            <a:r>
              <a:rPr lang="en-US" dirty="0" smtClean="0"/>
              <a:t>Prof. Richard A. Richards</a:t>
            </a:r>
          </a:p>
          <a:p>
            <a:r>
              <a:rPr lang="en-US" dirty="0" smtClean="0"/>
              <a:t>University of Alabama</a:t>
            </a:r>
          </a:p>
          <a:p>
            <a:r>
              <a:rPr lang="en-US" dirty="0" smtClean="0"/>
              <a:t>Department of Philosophy</a:t>
            </a:r>
          </a:p>
          <a:p>
            <a:r>
              <a:rPr lang="en-US" dirty="0" smtClean="0"/>
              <a:t>Leadership Board Faculty Fellow</a:t>
            </a:r>
            <a:endParaRPr lang="en-US" dirty="0"/>
          </a:p>
        </p:txBody>
      </p:sp>
      <p:pic>
        <p:nvPicPr>
          <p:cNvPr id="4" name="Picture 4" descr="9780521196833.jpg"/>
          <p:cNvPicPr>
            <a:picLocks noChangeAspect="1"/>
          </p:cNvPicPr>
          <p:nvPr/>
        </p:nvPicPr>
        <p:blipFill>
          <a:blip r:embed="rId2"/>
          <a:srcRect/>
          <a:stretch>
            <a:fillRect/>
          </a:stretch>
        </p:blipFill>
        <p:spPr bwMode="auto">
          <a:xfrm>
            <a:off x="6858000" y="2644262"/>
            <a:ext cx="2286000" cy="345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view in biology:</a:t>
            </a:r>
            <a:endParaRPr lang="en-US" dirty="0"/>
          </a:p>
        </p:txBody>
      </p:sp>
      <p:sp>
        <p:nvSpPr>
          <p:cNvPr id="3" name="Content Placeholder 2"/>
          <p:cNvSpPr>
            <a:spLocks noGrp="1"/>
          </p:cNvSpPr>
          <p:nvPr>
            <p:ph idx="1"/>
          </p:nvPr>
        </p:nvSpPr>
        <p:spPr>
          <a:xfrm>
            <a:off x="457200" y="1600200"/>
            <a:ext cx="8229600" cy="4834467"/>
          </a:xfrm>
        </p:spPr>
        <p:txBody>
          <a:bodyPr>
            <a:normAutofit fontScale="77500" lnSpcReduction="20000"/>
          </a:bodyPr>
          <a:lstStyle/>
          <a:p>
            <a:r>
              <a:rPr lang="en-US" dirty="0" smtClean="0"/>
              <a:t>Species cannot be natural kinds because there is no single set of properties that can serve to identify and distinguish them: </a:t>
            </a:r>
          </a:p>
          <a:p>
            <a:endParaRPr lang="en-US" dirty="0" smtClean="0"/>
          </a:p>
          <a:p>
            <a:r>
              <a:rPr lang="en-US" dirty="0" smtClean="0"/>
              <a:t>“The only basis for a natural classification is evolutionary theory, but according to evolutionary theory, species developed gradually, changing one into another.  If species evolved so gradually, they cannot be delimited by means of a single property or set of properties.  If species can’t be so delimited, then species names can’t be defined in a classic manner, then they can’t be defined at all.  If they can‘t be defined at all, then species can’t be real.  If species aren’t real, then “species” has no reference and classification is completely arbitrary. (David Hull)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main problems for species as natural kinds:</a:t>
            </a:r>
            <a:endParaRPr lang="en-US" dirty="0"/>
          </a:p>
        </p:txBody>
      </p:sp>
      <p:sp>
        <p:nvSpPr>
          <p:cNvPr id="3" name="Content Placeholder 2"/>
          <p:cNvSpPr>
            <a:spLocks noGrp="1"/>
          </p:cNvSpPr>
          <p:nvPr>
            <p:ph idx="1"/>
          </p:nvPr>
        </p:nvSpPr>
        <p:spPr/>
        <p:txBody>
          <a:bodyPr/>
          <a:lstStyle/>
          <a:p>
            <a:r>
              <a:rPr lang="en-US" dirty="0" smtClean="0"/>
              <a:t>Population thinking</a:t>
            </a:r>
          </a:p>
          <a:p>
            <a:pPr lvl="1"/>
            <a:r>
              <a:rPr lang="en-US" dirty="0" smtClean="0"/>
              <a:t>Species vary across geographic ranges and within populations at a particular place</a:t>
            </a:r>
          </a:p>
          <a:p>
            <a:endParaRPr lang="en-US" dirty="0" smtClean="0"/>
          </a:p>
          <a:p>
            <a:r>
              <a:rPr lang="en-US" dirty="0" smtClean="0"/>
              <a:t>Gradualism</a:t>
            </a:r>
          </a:p>
          <a:p>
            <a:pPr lvl="1"/>
            <a:r>
              <a:rPr lang="en-US" dirty="0" smtClean="0"/>
              <a:t>Species vary over time, changing gradually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Species Problem”</a:t>
            </a:r>
            <a:endParaRPr lang="en-US" dirty="0"/>
          </a:p>
        </p:txBody>
      </p:sp>
      <p:sp>
        <p:nvSpPr>
          <p:cNvPr id="3" name="Content Placeholder 2"/>
          <p:cNvSpPr>
            <a:spLocks noGrp="1"/>
          </p:cNvSpPr>
          <p:nvPr>
            <p:ph idx="1"/>
          </p:nvPr>
        </p:nvSpPr>
        <p:spPr/>
        <p:txBody>
          <a:bodyPr/>
          <a:lstStyle/>
          <a:p>
            <a:r>
              <a:rPr lang="en-US" dirty="0" smtClean="0"/>
              <a:t>Second reason species may not be real</a:t>
            </a:r>
          </a:p>
          <a:p>
            <a:endParaRPr lang="en-US" dirty="0" smtClean="0"/>
          </a:p>
          <a:p>
            <a:r>
              <a:rPr lang="en-US" dirty="0" smtClean="0"/>
              <a:t>There are multiple (20+) species concepts that divide up biodiversity in inconsistent ways.  No concept is adequate. What counts as a species depends on which concept is used.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smtClean="0"/>
              <a:t>Richard Mayden’s list of species concepts:</a:t>
            </a:r>
          </a:p>
        </p:txBody>
      </p:sp>
      <p:pic>
        <p:nvPicPr>
          <p:cNvPr id="18435" name="Content Placeholder 3" descr="mayden species concepts.jpg"/>
          <p:cNvPicPr>
            <a:picLocks noGrp="1" noChangeAspect="1"/>
          </p:cNvPicPr>
          <p:nvPr>
            <p:ph idx="1"/>
          </p:nvPr>
        </p:nvPicPr>
        <p:blipFill>
          <a:blip r:embed="rId2"/>
          <a:srcRect l="-12279" r="-12279"/>
          <a:stretch>
            <a:fillRect/>
          </a:stretch>
        </p:blipFill>
        <p:spPr>
          <a:xfrm>
            <a:off x="-63500" y="1417638"/>
            <a:ext cx="9207500" cy="5064125"/>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77862"/>
          </a:xfrm>
        </p:spPr>
        <p:txBody>
          <a:bodyPr>
            <a:normAutofit/>
          </a:bodyPr>
          <a:lstStyle/>
          <a:p>
            <a:pPr eaLnBrk="1" hangingPunct="1"/>
            <a:r>
              <a:rPr lang="en-US" sz="3200" dirty="0" smtClean="0"/>
              <a:t>A categorized list of species concepts:</a:t>
            </a:r>
          </a:p>
        </p:txBody>
      </p:sp>
      <p:sp>
        <p:nvSpPr>
          <p:cNvPr id="19459" name="Content Placeholder 3"/>
          <p:cNvSpPr>
            <a:spLocks noGrp="1"/>
          </p:cNvSpPr>
          <p:nvPr>
            <p:ph sz="half" idx="1"/>
          </p:nvPr>
        </p:nvSpPr>
        <p:spPr>
          <a:xfrm>
            <a:off x="0" y="1182688"/>
            <a:ext cx="4618038" cy="5426075"/>
          </a:xfrm>
        </p:spPr>
        <p:txBody>
          <a:bodyPr/>
          <a:lstStyle/>
          <a:p>
            <a:r>
              <a:rPr lang="en-US" sz="2000" dirty="0" smtClean="0"/>
              <a:t>Process concepts</a:t>
            </a:r>
          </a:p>
          <a:p>
            <a:pPr lvl="1"/>
            <a:r>
              <a:rPr lang="en-US" sz="1800" dirty="0" smtClean="0"/>
              <a:t>Biological Species Concept</a:t>
            </a:r>
          </a:p>
          <a:p>
            <a:pPr lvl="1"/>
            <a:r>
              <a:rPr lang="en-US" sz="1800" dirty="0" smtClean="0"/>
              <a:t>Recognition Species Concept</a:t>
            </a:r>
          </a:p>
          <a:p>
            <a:pPr lvl="1"/>
            <a:r>
              <a:rPr lang="en-US" sz="1800" dirty="0" smtClean="0"/>
              <a:t>Genetic Species Concept</a:t>
            </a:r>
          </a:p>
          <a:p>
            <a:pPr lvl="1"/>
            <a:r>
              <a:rPr lang="en-US" sz="1800" dirty="0" err="1" smtClean="0"/>
              <a:t>Agamo</a:t>
            </a:r>
            <a:r>
              <a:rPr lang="en-US" sz="1800" dirty="0" smtClean="0"/>
              <a:t> Species Concept</a:t>
            </a:r>
          </a:p>
          <a:p>
            <a:pPr lvl="1"/>
            <a:r>
              <a:rPr lang="en-US" sz="1800" dirty="0" smtClean="0"/>
              <a:t>Ecological Species Concept</a:t>
            </a:r>
          </a:p>
          <a:p>
            <a:endParaRPr lang="en-US" sz="2000" dirty="0" smtClean="0"/>
          </a:p>
          <a:p>
            <a:r>
              <a:rPr lang="en-US" sz="2000" dirty="0" smtClean="0"/>
              <a:t>Similarity concepts</a:t>
            </a:r>
          </a:p>
          <a:p>
            <a:pPr lvl="1"/>
            <a:r>
              <a:rPr lang="en-US" sz="1800" dirty="0" smtClean="0"/>
              <a:t>Morphological Species Concept</a:t>
            </a:r>
          </a:p>
          <a:p>
            <a:pPr lvl="1"/>
            <a:r>
              <a:rPr lang="en-US" sz="1800" dirty="0" err="1" smtClean="0"/>
              <a:t>Phenetic</a:t>
            </a:r>
            <a:r>
              <a:rPr lang="en-US" sz="1800" dirty="0" smtClean="0"/>
              <a:t> Species Concept</a:t>
            </a:r>
          </a:p>
          <a:p>
            <a:pPr lvl="1"/>
            <a:r>
              <a:rPr lang="en-US" sz="1800" dirty="0" err="1" smtClean="0"/>
              <a:t>Polythetic</a:t>
            </a:r>
            <a:r>
              <a:rPr lang="en-US" sz="1800" dirty="0" smtClean="0"/>
              <a:t> Species Concept</a:t>
            </a:r>
          </a:p>
          <a:p>
            <a:pPr lvl="1"/>
            <a:r>
              <a:rPr lang="en-US" sz="1800" dirty="0" smtClean="0"/>
              <a:t>Genotypic Cluster Concept</a:t>
            </a:r>
          </a:p>
          <a:p>
            <a:pPr lvl="1"/>
            <a:r>
              <a:rPr lang="en-US" sz="1800" dirty="0" smtClean="0"/>
              <a:t>Genealogical Concordance Concept</a:t>
            </a:r>
            <a:endParaRPr lang="en-US" sz="2000" dirty="0" smtClean="0"/>
          </a:p>
          <a:p>
            <a:pPr lvl="1"/>
            <a:endParaRPr lang="en-US" sz="1800" dirty="0" smtClean="0"/>
          </a:p>
        </p:txBody>
      </p:sp>
      <p:sp>
        <p:nvSpPr>
          <p:cNvPr id="19460" name="Content Placeholder 4"/>
          <p:cNvSpPr>
            <a:spLocks noGrp="1"/>
          </p:cNvSpPr>
          <p:nvPr>
            <p:ph sz="half" idx="2"/>
          </p:nvPr>
        </p:nvSpPr>
        <p:spPr>
          <a:xfrm>
            <a:off x="4978400" y="1182688"/>
            <a:ext cx="3968750" cy="5426075"/>
          </a:xfrm>
        </p:spPr>
        <p:txBody>
          <a:bodyPr/>
          <a:lstStyle/>
          <a:p>
            <a:r>
              <a:rPr lang="en-US" sz="2000" smtClean="0"/>
              <a:t>Historical concepts</a:t>
            </a:r>
          </a:p>
          <a:p>
            <a:pPr lvl="1"/>
            <a:r>
              <a:rPr lang="en-US" sz="1800" smtClean="0"/>
              <a:t>Evolutionary Species Concept</a:t>
            </a:r>
          </a:p>
          <a:p>
            <a:pPr lvl="1"/>
            <a:r>
              <a:rPr lang="en-US" sz="1800" smtClean="0"/>
              <a:t>Successional Species Concept</a:t>
            </a:r>
          </a:p>
          <a:p>
            <a:pPr lvl="1"/>
            <a:r>
              <a:rPr lang="en-US" sz="1800" smtClean="0"/>
              <a:t>Paleospecies Concept</a:t>
            </a:r>
          </a:p>
          <a:p>
            <a:pPr lvl="1"/>
            <a:r>
              <a:rPr lang="en-US" sz="1800" smtClean="0"/>
              <a:t>Chronospecies Concept</a:t>
            </a:r>
          </a:p>
          <a:p>
            <a:pPr lvl="1"/>
            <a:r>
              <a:rPr lang="en-US" sz="1800" smtClean="0"/>
              <a:t>Cladistic Species Concept</a:t>
            </a:r>
          </a:p>
          <a:p>
            <a:pPr lvl="1"/>
            <a:r>
              <a:rPr lang="en-US" sz="1800" smtClean="0"/>
              <a:t>Composite Species Concept</a:t>
            </a:r>
          </a:p>
          <a:p>
            <a:pPr lvl="1"/>
            <a:r>
              <a:rPr lang="en-US" sz="1800" smtClean="0"/>
              <a:t>Internodal Species Concept</a:t>
            </a:r>
          </a:p>
          <a:p>
            <a:pPr lvl="1"/>
            <a:r>
              <a:rPr lang="en-US" sz="1800" smtClean="0"/>
              <a:t>Phylogenetic Species Concept</a:t>
            </a:r>
          </a:p>
          <a:p>
            <a:pPr lvl="1"/>
            <a:endParaRPr lang="en-US" sz="1800" smtClean="0"/>
          </a:p>
          <a:p>
            <a:pPr lvl="1"/>
            <a:endParaRPr lang="en-US" sz="1800" smtClean="0"/>
          </a:p>
          <a:p>
            <a:endParaRPr lang="en-US" sz="220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Anti-realist responses to Species Problem</a:t>
            </a:r>
            <a:endParaRPr lang="en-US" dirty="0"/>
          </a:p>
        </p:txBody>
      </p:sp>
      <p:sp>
        <p:nvSpPr>
          <p:cNvPr id="3" name="Content Placeholder 2"/>
          <p:cNvSpPr>
            <a:spLocks noGrp="1"/>
          </p:cNvSpPr>
          <p:nvPr>
            <p:ph sz="half" idx="1"/>
          </p:nvPr>
        </p:nvSpPr>
        <p:spPr/>
        <p:txBody>
          <a:bodyPr>
            <a:normAutofit fontScale="92500"/>
          </a:bodyPr>
          <a:lstStyle/>
          <a:p>
            <a:r>
              <a:rPr lang="en-US" dirty="0" smtClean="0"/>
              <a:t>Pragmatic Pluralism</a:t>
            </a:r>
          </a:p>
          <a:p>
            <a:pPr lvl="1"/>
            <a:r>
              <a:rPr lang="en-US" dirty="0" smtClean="0"/>
              <a:t>There are many ways to categorize and classify organisms, based on theoretical and practical interests. </a:t>
            </a:r>
          </a:p>
          <a:p>
            <a:pPr lvl="1"/>
            <a:endParaRPr lang="en-US" dirty="0" smtClean="0"/>
          </a:p>
          <a:p>
            <a:pPr lvl="1"/>
            <a:r>
              <a:rPr lang="en-US" dirty="0" smtClean="0"/>
              <a:t>No single way of classifying organisms is “correct.”</a:t>
            </a:r>
          </a:p>
          <a:p>
            <a:pPr lvl="2"/>
            <a:r>
              <a:rPr lang="en-US" dirty="0" smtClean="0"/>
              <a:t>A “pluralistic realism”?</a:t>
            </a:r>
          </a:p>
          <a:p>
            <a:pPr lvl="3"/>
            <a:r>
              <a:rPr lang="en-US" dirty="0" err="1" smtClean="0"/>
              <a:t>Kitcher</a:t>
            </a:r>
            <a:r>
              <a:rPr lang="en-US" dirty="0" smtClean="0"/>
              <a:t> and </a:t>
            </a:r>
            <a:r>
              <a:rPr lang="en-US" dirty="0" err="1" smtClean="0"/>
              <a:t>Dupre</a:t>
            </a:r>
            <a:endParaRPr lang="en-US" dirty="0" smtClean="0"/>
          </a:p>
          <a:p>
            <a:pPr>
              <a:buNone/>
            </a:pPr>
            <a:endParaRPr lang="en-US" dirty="0"/>
          </a:p>
        </p:txBody>
      </p:sp>
      <p:sp>
        <p:nvSpPr>
          <p:cNvPr id="4" name="Content Placeholder 3"/>
          <p:cNvSpPr>
            <a:spLocks noGrp="1"/>
          </p:cNvSpPr>
          <p:nvPr>
            <p:ph sz="half" idx="2"/>
          </p:nvPr>
        </p:nvSpPr>
        <p:spPr/>
        <p:txBody>
          <a:bodyPr>
            <a:normAutofit fontScale="92500"/>
          </a:bodyPr>
          <a:lstStyle/>
          <a:p>
            <a:r>
              <a:rPr lang="en-US" dirty="0" smtClean="0"/>
              <a:t>Ontological Pluralism</a:t>
            </a:r>
          </a:p>
          <a:p>
            <a:pPr lvl="1"/>
            <a:r>
              <a:rPr lang="en-US" dirty="0" smtClean="0"/>
              <a:t>No single kind of species things.  There are multiple kinds of species things</a:t>
            </a:r>
          </a:p>
          <a:p>
            <a:pPr lvl="1"/>
            <a:endParaRPr lang="en-US" dirty="0" smtClean="0"/>
          </a:p>
          <a:p>
            <a:pPr lvl="1"/>
            <a:r>
              <a:rPr lang="en-US" dirty="0" smtClean="0"/>
              <a:t>Each kind is real, but different from the other kinds.  So the species category is heterogeneous</a:t>
            </a:r>
          </a:p>
          <a:p>
            <a:pPr lvl="2"/>
            <a:r>
              <a:rPr lang="en-US" dirty="0" err="1" smtClean="0"/>
              <a:t>Ereshefsky</a:t>
            </a:r>
            <a:r>
              <a:rPr lang="en-US" dirty="0" smtClean="0"/>
              <a:t>: 4 kinds of species lineages</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kinds of anti-realism</a:t>
            </a:r>
            <a:endParaRPr lang="en-US" dirty="0"/>
          </a:p>
        </p:txBody>
      </p:sp>
      <p:sp>
        <p:nvSpPr>
          <p:cNvPr id="5" name="Content Placeholder 4"/>
          <p:cNvSpPr>
            <a:spLocks noGrp="1"/>
          </p:cNvSpPr>
          <p:nvPr>
            <p:ph sz="half" idx="1"/>
          </p:nvPr>
        </p:nvSpPr>
        <p:spPr/>
        <p:txBody>
          <a:bodyPr>
            <a:normAutofit fontScale="85000" lnSpcReduction="10000"/>
          </a:bodyPr>
          <a:lstStyle/>
          <a:p>
            <a:r>
              <a:rPr lang="en-US" u="sng" dirty="0" smtClean="0"/>
              <a:t>Moderate category </a:t>
            </a:r>
            <a:r>
              <a:rPr lang="en-US" u="sng" dirty="0" err="1" smtClean="0"/>
              <a:t>nominalism</a:t>
            </a:r>
            <a:r>
              <a:rPr lang="en-US" dirty="0" smtClean="0"/>
              <a:t>: </a:t>
            </a:r>
          </a:p>
          <a:p>
            <a:pPr lvl="1"/>
            <a:r>
              <a:rPr lang="en-US" dirty="0" smtClean="0"/>
              <a:t>nothing in common to all species things except the name ‘species’</a:t>
            </a:r>
          </a:p>
          <a:p>
            <a:pPr lvl="3"/>
            <a:r>
              <a:rPr lang="en-US" dirty="0" smtClean="0"/>
              <a:t>Species </a:t>
            </a:r>
            <a:r>
              <a:rPr lang="en-US" dirty="0" err="1" smtClean="0"/>
              <a:t>taxa</a:t>
            </a:r>
            <a:r>
              <a:rPr lang="en-US" dirty="0" smtClean="0"/>
              <a:t> (groupings) are sets of things that don’t have the same features (sexual reproduction etc.)  So not the same kinds of “sets.”</a:t>
            </a:r>
          </a:p>
          <a:p>
            <a:endParaRPr lang="en-US" dirty="0" smtClean="0"/>
          </a:p>
          <a:p>
            <a:r>
              <a:rPr lang="en-US" dirty="0" smtClean="0"/>
              <a:t>Species </a:t>
            </a:r>
            <a:r>
              <a:rPr lang="en-US" dirty="0" err="1" smtClean="0"/>
              <a:t>taxa</a:t>
            </a:r>
            <a:r>
              <a:rPr lang="en-US" dirty="0" smtClean="0"/>
              <a:t> may be real but not the species category. </a:t>
            </a:r>
          </a:p>
          <a:p>
            <a:pPr lvl="1"/>
            <a:r>
              <a:rPr lang="en-US" dirty="0" smtClean="0"/>
              <a:t>Pragmatic and ontological pluralisms</a:t>
            </a:r>
            <a:endParaRPr lang="en-US" dirty="0"/>
          </a:p>
        </p:txBody>
      </p:sp>
      <p:sp>
        <p:nvSpPr>
          <p:cNvPr id="6" name="Content Placeholder 5"/>
          <p:cNvSpPr>
            <a:spLocks noGrp="1"/>
          </p:cNvSpPr>
          <p:nvPr>
            <p:ph sz="half" idx="2"/>
          </p:nvPr>
        </p:nvSpPr>
        <p:spPr/>
        <p:txBody>
          <a:bodyPr>
            <a:normAutofit fontScale="85000" lnSpcReduction="10000"/>
          </a:bodyPr>
          <a:lstStyle/>
          <a:p>
            <a:r>
              <a:rPr lang="en-US" u="sng" dirty="0" smtClean="0"/>
              <a:t>Radical category and </a:t>
            </a:r>
            <a:r>
              <a:rPr lang="en-US" u="sng" dirty="0" err="1" smtClean="0"/>
              <a:t>taxa</a:t>
            </a:r>
            <a:r>
              <a:rPr lang="en-US" u="sng" dirty="0" smtClean="0"/>
              <a:t> </a:t>
            </a:r>
            <a:r>
              <a:rPr lang="en-US" u="sng" dirty="0" err="1" smtClean="0"/>
              <a:t>nominalism</a:t>
            </a:r>
            <a:r>
              <a:rPr lang="en-US" dirty="0" smtClean="0"/>
              <a:t>: </a:t>
            </a:r>
          </a:p>
          <a:p>
            <a:pPr lvl="1"/>
            <a:r>
              <a:rPr lang="en-US" dirty="0" smtClean="0"/>
              <a:t>nothing in common to all species things, and to all things within a species </a:t>
            </a:r>
            <a:r>
              <a:rPr lang="en-US" dirty="0" err="1" smtClean="0"/>
              <a:t>taxon</a:t>
            </a:r>
            <a:r>
              <a:rPr lang="en-US" dirty="0" smtClean="0"/>
              <a:t> except the name ‘species.’</a:t>
            </a:r>
          </a:p>
          <a:p>
            <a:pPr lvl="3"/>
            <a:r>
              <a:rPr lang="en-US" dirty="0" smtClean="0"/>
              <a:t>Species as artificial kinds: Ex. Things in my desk drawer, Tuesday kinds</a:t>
            </a:r>
          </a:p>
          <a:p>
            <a:endParaRPr lang="en-US" dirty="0" smtClean="0"/>
          </a:p>
          <a:p>
            <a:r>
              <a:rPr lang="en-US" dirty="0" smtClean="0"/>
              <a:t>Neither species </a:t>
            </a:r>
            <a:r>
              <a:rPr lang="en-US" dirty="0" err="1" smtClean="0"/>
              <a:t>taxa</a:t>
            </a:r>
            <a:r>
              <a:rPr lang="en-US" dirty="0" smtClean="0"/>
              <a:t> nor the species category are real.</a:t>
            </a:r>
          </a:p>
          <a:p>
            <a:pPr lvl="1"/>
            <a:r>
              <a:rPr lang="en-US" dirty="0" smtClean="0"/>
              <a:t>Brent </a:t>
            </a:r>
            <a:r>
              <a:rPr lang="en-US" dirty="0" err="1" smtClean="0"/>
              <a:t>Mishler</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 radical anti-realism is implausible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sorts of biological processes that occur primarily within a species, but not among species</a:t>
            </a:r>
          </a:p>
          <a:p>
            <a:pPr lvl="1"/>
            <a:r>
              <a:rPr lang="en-US" dirty="0" smtClean="0"/>
              <a:t>Sexual reproduction</a:t>
            </a:r>
          </a:p>
          <a:p>
            <a:pPr lvl="1"/>
            <a:r>
              <a:rPr lang="en-US" dirty="0" smtClean="0"/>
              <a:t>Sexual selection</a:t>
            </a:r>
          </a:p>
          <a:p>
            <a:pPr lvl="1"/>
            <a:r>
              <a:rPr lang="en-US" dirty="0" smtClean="0"/>
              <a:t>Social interaction</a:t>
            </a:r>
          </a:p>
          <a:p>
            <a:endParaRPr lang="en-US" dirty="0" smtClean="0"/>
          </a:p>
          <a:p>
            <a:r>
              <a:rPr lang="en-US" dirty="0" smtClean="0"/>
              <a:t>Other processes that seem to provide cohesion</a:t>
            </a:r>
          </a:p>
          <a:p>
            <a:pPr lvl="1"/>
            <a:r>
              <a:rPr lang="en-US" dirty="0" smtClean="0"/>
              <a:t>Natural selection</a:t>
            </a:r>
          </a:p>
          <a:p>
            <a:pPr lvl="1"/>
            <a:r>
              <a:rPr lang="en-US" dirty="0" smtClean="0"/>
              <a:t>Ecological functioning</a:t>
            </a:r>
          </a:p>
          <a:p>
            <a:pPr lvl="1"/>
            <a:r>
              <a:rPr lang="en-US" dirty="0" smtClean="0"/>
              <a:t>Co-adaptation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Is there a way for species to be real both as </a:t>
            </a:r>
            <a:r>
              <a:rPr lang="en-US" dirty="0" err="1" smtClean="0"/>
              <a:t>taxa</a:t>
            </a:r>
            <a:r>
              <a:rPr lang="en-US" dirty="0" smtClean="0"/>
              <a:t> and as a category?</a:t>
            </a:r>
          </a:p>
          <a:p>
            <a:endParaRPr lang="en-US" dirty="0" smtClean="0"/>
          </a:p>
          <a:p>
            <a:pPr lvl="1"/>
            <a:r>
              <a:rPr lang="en-US" dirty="0" smtClean="0"/>
              <a:t>To be real as </a:t>
            </a:r>
            <a:r>
              <a:rPr lang="en-US" dirty="0" err="1" smtClean="0"/>
              <a:t>taxa</a:t>
            </a:r>
            <a:r>
              <a:rPr lang="en-US" dirty="0" smtClean="0"/>
              <a:t>, there must be another way of thinking about them (rather than as natural kinds).</a:t>
            </a:r>
          </a:p>
          <a:p>
            <a:pPr lvl="1"/>
            <a:r>
              <a:rPr lang="en-US" dirty="0" smtClean="0"/>
              <a:t>To be real as a category, all species must be a single kind of thing.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Realist Solution</a:t>
            </a:r>
            <a:endParaRPr lang="en-US" dirty="0"/>
          </a:p>
        </p:txBody>
      </p:sp>
      <p:sp>
        <p:nvSpPr>
          <p:cNvPr id="3" name="Content Placeholder 2"/>
          <p:cNvSpPr>
            <a:spLocks noGrp="1"/>
          </p:cNvSpPr>
          <p:nvPr>
            <p:ph idx="1"/>
          </p:nvPr>
        </p:nvSpPr>
        <p:spPr/>
        <p:txBody>
          <a:bodyPr/>
          <a:lstStyle/>
          <a:p>
            <a:r>
              <a:rPr lang="en-US" dirty="0" smtClean="0"/>
              <a:t>Conceive species </a:t>
            </a:r>
            <a:r>
              <a:rPr lang="en-US" dirty="0" err="1" smtClean="0"/>
              <a:t>taxa</a:t>
            </a:r>
            <a:r>
              <a:rPr lang="en-US" dirty="0" smtClean="0"/>
              <a:t> as </a:t>
            </a:r>
            <a:r>
              <a:rPr lang="en-US" dirty="0" err="1" smtClean="0"/>
              <a:t>metapopulation</a:t>
            </a:r>
            <a:r>
              <a:rPr lang="en-US" dirty="0" smtClean="0"/>
              <a:t> lineages</a:t>
            </a:r>
          </a:p>
          <a:p>
            <a:endParaRPr lang="en-US" dirty="0" smtClean="0"/>
          </a:p>
          <a:p>
            <a:r>
              <a:rPr lang="en-US" dirty="0" smtClean="0"/>
              <a:t>Metaphysics of species: “species-as-individuals” thesis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Charles Darwin in his </a:t>
            </a:r>
            <a:br>
              <a:rPr lang="en-US" dirty="0" smtClean="0"/>
            </a:br>
            <a:r>
              <a:rPr lang="en-US" i="1" dirty="0" smtClean="0"/>
              <a:t>Origin of Species</a:t>
            </a:r>
            <a:endParaRPr lang="en-US" i="1" dirty="0"/>
          </a:p>
        </p:txBody>
      </p:sp>
      <p:sp>
        <p:nvSpPr>
          <p:cNvPr id="4" name="Content Placeholder 3"/>
          <p:cNvSpPr>
            <a:spLocks noGrp="1"/>
          </p:cNvSpPr>
          <p:nvPr>
            <p:ph sz="half" idx="1"/>
          </p:nvPr>
        </p:nvSpPr>
        <p:spPr/>
        <p:txBody>
          <a:bodyPr>
            <a:normAutofit lnSpcReduction="10000"/>
          </a:bodyPr>
          <a:lstStyle/>
          <a:p>
            <a:r>
              <a:rPr lang="en-US" dirty="0"/>
              <a:t>“From these remarks it will be seen that I look at the term species, as one arbitrarily given for the sake of convenience to a set of individuals closely resembling each other.</a:t>
            </a:r>
            <a:r>
              <a:rPr lang="en-US" dirty="0" smtClean="0"/>
              <a:t>” </a:t>
            </a:r>
          </a:p>
          <a:p>
            <a:pPr lvl="1"/>
            <a:r>
              <a:rPr lang="en-US" dirty="0" smtClean="0"/>
              <a:t>(p52</a:t>
            </a:r>
            <a:r>
              <a:rPr lang="en-US" dirty="0"/>
              <a:t>)  </a:t>
            </a:r>
          </a:p>
          <a:p>
            <a:endParaRPr lang="en-US" dirty="0"/>
          </a:p>
        </p:txBody>
      </p:sp>
      <p:sp>
        <p:nvSpPr>
          <p:cNvPr id="5" name="Content Placeholder 4"/>
          <p:cNvSpPr>
            <a:spLocks noGrp="1"/>
          </p:cNvSpPr>
          <p:nvPr>
            <p:ph sz="half" idx="2"/>
          </p:nvPr>
        </p:nvSpPr>
        <p:spPr>
          <a:xfrm>
            <a:off x="4648200" y="2032000"/>
            <a:ext cx="4038600" cy="4094163"/>
          </a:xfrm>
        </p:spPr>
        <p:txBody>
          <a:bodyPr>
            <a:normAutofit lnSpcReduction="10000"/>
          </a:bodyPr>
          <a:lstStyle/>
          <a:p>
            <a:r>
              <a:rPr lang="en-US" dirty="0"/>
              <a:t>“We shall have to treat species in the same manner as those naturalists treat genera, who admit that genera are merely artificial combination made for convenience.” </a:t>
            </a:r>
            <a:r>
              <a:rPr lang="en-US" dirty="0" smtClean="0"/>
              <a:t> </a:t>
            </a:r>
          </a:p>
          <a:p>
            <a:pPr lvl="1"/>
            <a:r>
              <a:rPr lang="en-US" dirty="0" smtClean="0"/>
              <a:t>(p485</a:t>
            </a:r>
            <a:r>
              <a:rPr lang="en-US" dirty="0"/>
              <a:t>)</a:t>
            </a:r>
            <a:r>
              <a:rPr lang="en-US" dirty="0" smtClean="0"/>
              <a:t> </a:t>
            </a:r>
          </a:p>
        </p:txBody>
      </p:sp>
      <p:pic>
        <p:nvPicPr>
          <p:cNvPr id="6" name="Picture 5"/>
          <p:cNvPicPr>
            <a:picLocks noChangeAspect="1"/>
          </p:cNvPicPr>
          <p:nvPr/>
        </p:nvPicPr>
        <p:blipFill>
          <a:blip r:embed="rId2"/>
          <a:stretch>
            <a:fillRect/>
          </a:stretch>
        </p:blipFill>
        <p:spPr>
          <a:xfrm>
            <a:off x="7315200" y="0"/>
            <a:ext cx="1828800" cy="17861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Division of conceptual labor solution to the Species Problem</a:t>
            </a:r>
            <a:endParaRPr lang="en-US" sz="3600" dirty="0"/>
          </a:p>
        </p:txBody>
      </p:sp>
      <p:sp>
        <p:nvSpPr>
          <p:cNvPr id="8" name="Content Placeholder 7"/>
          <p:cNvSpPr>
            <a:spLocks noGrp="1"/>
          </p:cNvSpPr>
          <p:nvPr>
            <p:ph idx="1"/>
          </p:nvPr>
        </p:nvSpPr>
        <p:spPr/>
        <p:txBody>
          <a:bodyPr>
            <a:normAutofit fontScale="92500" lnSpcReduction="20000"/>
          </a:bodyPr>
          <a:lstStyle/>
          <a:p>
            <a:r>
              <a:rPr lang="en-US" dirty="0" smtClean="0"/>
              <a:t>Two kinds of species concepts:</a:t>
            </a:r>
          </a:p>
          <a:p>
            <a:pPr lvl="2"/>
            <a:r>
              <a:rPr lang="en-US" dirty="0" smtClean="0"/>
              <a:t>After Richard </a:t>
            </a:r>
            <a:r>
              <a:rPr lang="en-US" dirty="0" err="1" smtClean="0"/>
              <a:t>Mayden</a:t>
            </a:r>
            <a:r>
              <a:rPr lang="en-US" dirty="0" smtClean="0"/>
              <a:t> and Kevin de </a:t>
            </a:r>
            <a:r>
              <a:rPr lang="en-US" dirty="0" err="1" smtClean="0"/>
              <a:t>Queiroz</a:t>
            </a:r>
            <a:endParaRPr lang="en-US" dirty="0" smtClean="0"/>
          </a:p>
          <a:p>
            <a:endParaRPr lang="en-US" dirty="0" smtClean="0"/>
          </a:p>
          <a:p>
            <a:pPr lvl="1"/>
            <a:r>
              <a:rPr lang="en-US" b="1" dirty="0" smtClean="0"/>
              <a:t>Primary Theoretical Concepts</a:t>
            </a:r>
          </a:p>
          <a:p>
            <a:pPr lvl="2"/>
            <a:r>
              <a:rPr lang="en-US" dirty="0" smtClean="0"/>
              <a:t>Based on evolutionary theory</a:t>
            </a:r>
          </a:p>
          <a:p>
            <a:pPr lvl="2"/>
            <a:r>
              <a:rPr lang="en-US" dirty="0" smtClean="0"/>
              <a:t>Tell us what species </a:t>
            </a:r>
            <a:r>
              <a:rPr lang="en-US" dirty="0" err="1" smtClean="0"/>
              <a:t>taxa</a:t>
            </a:r>
            <a:r>
              <a:rPr lang="en-US" dirty="0" smtClean="0"/>
              <a:t> are</a:t>
            </a:r>
          </a:p>
          <a:p>
            <a:pPr lvl="2"/>
            <a:r>
              <a:rPr lang="en-US" dirty="0" smtClean="0"/>
              <a:t>Unification</a:t>
            </a:r>
          </a:p>
          <a:p>
            <a:pPr lvl="1"/>
            <a:endParaRPr lang="en-US" dirty="0" smtClean="0"/>
          </a:p>
          <a:p>
            <a:pPr lvl="1"/>
            <a:r>
              <a:rPr lang="en-US" b="1" dirty="0" smtClean="0"/>
              <a:t>Secondary Operational Concepts</a:t>
            </a:r>
          </a:p>
          <a:p>
            <a:pPr lvl="2"/>
            <a:r>
              <a:rPr lang="en-US" dirty="0" smtClean="0"/>
              <a:t>Based on empirical investigation</a:t>
            </a:r>
          </a:p>
          <a:p>
            <a:pPr lvl="2"/>
            <a:r>
              <a:rPr lang="en-US" dirty="0" smtClean="0"/>
              <a:t>Tell us how to identify species </a:t>
            </a:r>
            <a:r>
              <a:rPr lang="en-US" dirty="0" err="1" smtClean="0"/>
              <a:t>taxa</a:t>
            </a:r>
            <a:endParaRPr lang="en-US" dirty="0" smtClean="0"/>
          </a:p>
          <a:p>
            <a:pPr lvl="2"/>
            <a:r>
              <a:rPr lang="en-US" dirty="0" smtClean="0"/>
              <a:t>Proliferation</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evolutionary theory tells us:</a:t>
            </a:r>
            <a:br>
              <a:rPr lang="en-US" dirty="0" smtClean="0"/>
            </a:br>
            <a:r>
              <a:rPr lang="en-US" dirty="0" smtClean="0"/>
              <a:t>Two Dimensions of Species</a:t>
            </a:r>
            <a:endParaRPr lang="en-US" dirty="0"/>
          </a:p>
        </p:txBody>
      </p:sp>
      <p:sp>
        <p:nvSpPr>
          <p:cNvPr id="4" name="Content Placeholder 3"/>
          <p:cNvSpPr>
            <a:spLocks noGrp="1"/>
          </p:cNvSpPr>
          <p:nvPr>
            <p:ph sz="half" idx="1"/>
          </p:nvPr>
        </p:nvSpPr>
        <p:spPr>
          <a:xfrm>
            <a:off x="457200" y="2000936"/>
            <a:ext cx="4038600" cy="4553029"/>
          </a:xfrm>
        </p:spPr>
        <p:txBody>
          <a:bodyPr>
            <a:normAutofit fontScale="92500" lnSpcReduction="10000"/>
          </a:bodyPr>
          <a:lstStyle/>
          <a:p>
            <a:r>
              <a:rPr lang="en-US" sz="4324" dirty="0" smtClean="0"/>
              <a:t>Synchronic</a:t>
            </a:r>
          </a:p>
          <a:p>
            <a:pPr lvl="1"/>
            <a:r>
              <a:rPr lang="en-US" dirty="0" smtClean="0"/>
              <a:t>At one time and over space</a:t>
            </a:r>
          </a:p>
          <a:p>
            <a:pPr lvl="1"/>
            <a:endParaRPr lang="en-US" dirty="0" smtClean="0"/>
          </a:p>
          <a:p>
            <a:r>
              <a:rPr lang="en-US" dirty="0" smtClean="0"/>
              <a:t>Some kind of cohesion</a:t>
            </a:r>
          </a:p>
          <a:p>
            <a:pPr lvl="1"/>
            <a:r>
              <a:rPr lang="en-US" dirty="0" smtClean="0"/>
              <a:t>Reproductive cohesion within species and isolation from other species</a:t>
            </a:r>
          </a:p>
          <a:p>
            <a:pPr lvl="1"/>
            <a:r>
              <a:rPr lang="en-US" dirty="0" smtClean="0"/>
              <a:t>Horizontal gene transfer</a:t>
            </a:r>
          </a:p>
          <a:p>
            <a:pPr lvl="1"/>
            <a:r>
              <a:rPr lang="en-US" dirty="0" smtClean="0"/>
              <a:t>Social interaction</a:t>
            </a:r>
          </a:p>
          <a:p>
            <a:pPr lvl="1"/>
            <a:r>
              <a:rPr lang="en-US" dirty="0" smtClean="0"/>
              <a:t>Natural Selection</a:t>
            </a:r>
          </a:p>
          <a:p>
            <a:pPr lvl="1">
              <a:buNone/>
            </a:pPr>
            <a:endParaRPr lang="en-US" dirty="0"/>
          </a:p>
        </p:txBody>
      </p:sp>
      <p:sp>
        <p:nvSpPr>
          <p:cNvPr id="5" name="Content Placeholder 4"/>
          <p:cNvSpPr>
            <a:spLocks noGrp="1"/>
          </p:cNvSpPr>
          <p:nvPr>
            <p:ph sz="half" idx="2"/>
          </p:nvPr>
        </p:nvSpPr>
        <p:spPr>
          <a:xfrm>
            <a:off x="4648200" y="2000936"/>
            <a:ext cx="4038600" cy="4553029"/>
          </a:xfrm>
        </p:spPr>
        <p:txBody>
          <a:bodyPr>
            <a:normAutofit fontScale="92500" lnSpcReduction="10000"/>
          </a:bodyPr>
          <a:lstStyle/>
          <a:p>
            <a:r>
              <a:rPr lang="en-US" sz="4324" dirty="0" smtClean="0"/>
              <a:t>Diachronic</a:t>
            </a:r>
          </a:p>
          <a:p>
            <a:pPr lvl="1"/>
            <a:r>
              <a:rPr lang="en-US" dirty="0" smtClean="0"/>
              <a:t>Over time</a:t>
            </a:r>
          </a:p>
          <a:p>
            <a:endParaRPr lang="en-US" dirty="0" smtClean="0"/>
          </a:p>
          <a:p>
            <a:r>
              <a:rPr lang="en-US" dirty="0" smtClean="0"/>
              <a:t>Endpoints</a:t>
            </a:r>
          </a:p>
          <a:p>
            <a:pPr lvl="1"/>
            <a:r>
              <a:rPr lang="en-US" dirty="0" smtClean="0"/>
              <a:t>Beginnings in speciation </a:t>
            </a:r>
          </a:p>
          <a:p>
            <a:pPr lvl="1"/>
            <a:r>
              <a:rPr lang="en-US" dirty="0" smtClean="0"/>
              <a:t>Endings in new speciation or extinction</a:t>
            </a:r>
          </a:p>
          <a:p>
            <a:r>
              <a:rPr lang="en-US" dirty="0" smtClean="0"/>
              <a:t>Change over time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Single Theoretical Concept?</a:t>
            </a:r>
          </a:p>
        </p:txBody>
      </p:sp>
      <p:sp>
        <p:nvSpPr>
          <p:cNvPr id="29699" name="Text Placeholder 2"/>
          <p:cNvSpPr>
            <a:spLocks noGrp="1"/>
          </p:cNvSpPr>
          <p:nvPr>
            <p:ph type="body" idx="1"/>
          </p:nvPr>
        </p:nvSpPr>
        <p:spPr/>
        <p:txBody>
          <a:bodyPr/>
          <a:lstStyle/>
          <a:p>
            <a:r>
              <a:rPr lang="en-US" b="0" dirty="0" smtClean="0"/>
              <a:t>Richard </a:t>
            </a:r>
            <a:r>
              <a:rPr lang="en-US" b="0" dirty="0" err="1" smtClean="0"/>
              <a:t>Mayden</a:t>
            </a:r>
            <a:endParaRPr lang="en-US" b="0" dirty="0" smtClean="0"/>
          </a:p>
        </p:txBody>
      </p:sp>
      <p:sp>
        <p:nvSpPr>
          <p:cNvPr id="29700" name="Content Placeholder 3"/>
          <p:cNvSpPr>
            <a:spLocks noGrp="1"/>
          </p:cNvSpPr>
          <p:nvPr>
            <p:ph sz="half" idx="2"/>
          </p:nvPr>
        </p:nvSpPr>
        <p:spPr/>
        <p:txBody>
          <a:bodyPr/>
          <a:lstStyle/>
          <a:p>
            <a:r>
              <a:rPr lang="en-US" b="1" smtClean="0"/>
              <a:t>Evolutionary Species Concept</a:t>
            </a:r>
          </a:p>
          <a:p>
            <a:r>
              <a:rPr lang="en-US" sz="2000" smtClean="0"/>
              <a:t>A species is “entity composed of organisms which maintains its identity from other such entities through time and over space , and which has its own independent evolutionary fate and historical tendencies.” </a:t>
            </a:r>
          </a:p>
        </p:txBody>
      </p:sp>
      <p:sp>
        <p:nvSpPr>
          <p:cNvPr id="29701" name="Text Placeholder 4"/>
          <p:cNvSpPr>
            <a:spLocks noGrp="1"/>
          </p:cNvSpPr>
          <p:nvPr>
            <p:ph type="body" sz="quarter" idx="3"/>
          </p:nvPr>
        </p:nvSpPr>
        <p:spPr/>
        <p:txBody>
          <a:bodyPr/>
          <a:lstStyle/>
          <a:p>
            <a:r>
              <a:rPr lang="en-US" b="0" dirty="0" smtClean="0"/>
              <a:t>Kevin de </a:t>
            </a:r>
            <a:r>
              <a:rPr lang="en-US" b="0" dirty="0" err="1" smtClean="0"/>
              <a:t>Queiroz</a:t>
            </a:r>
            <a:endParaRPr lang="en-US" b="0" dirty="0" smtClean="0"/>
          </a:p>
        </p:txBody>
      </p:sp>
      <p:sp>
        <p:nvSpPr>
          <p:cNvPr id="29702" name="Content Placeholder 5"/>
          <p:cNvSpPr>
            <a:spLocks noGrp="1"/>
          </p:cNvSpPr>
          <p:nvPr>
            <p:ph sz="quarter" idx="4"/>
          </p:nvPr>
        </p:nvSpPr>
        <p:spPr/>
        <p:txBody>
          <a:bodyPr>
            <a:normAutofit/>
          </a:bodyPr>
          <a:lstStyle/>
          <a:p>
            <a:r>
              <a:rPr lang="en-US" b="1" smtClean="0"/>
              <a:t>General Lineage Concept</a:t>
            </a:r>
          </a:p>
          <a:p>
            <a:r>
              <a:rPr lang="en-US" sz="2000" smtClean="0"/>
              <a:t>“Species are segments of [meta] population-level lineages.  This definition describes a very general conceptualization of the species category in that it explains the basic nature of species without specifying the causal processes responsible for their existence or the operational criteria used to recognize them in practice.”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concepts:</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Given a particular theoretical concept, how can we identify and individuate species?</a:t>
            </a:r>
          </a:p>
          <a:p>
            <a:endParaRPr lang="en-US" dirty="0" smtClean="0"/>
          </a:p>
          <a:p>
            <a:r>
              <a:rPr lang="en-US" dirty="0" smtClean="0"/>
              <a:t>Answers:</a:t>
            </a:r>
          </a:p>
          <a:p>
            <a:pPr lvl="1"/>
            <a:r>
              <a:rPr lang="en-US" dirty="0" smtClean="0"/>
              <a:t>Similarities: morphological, behavioral, genetic, molecular</a:t>
            </a:r>
          </a:p>
          <a:p>
            <a:pPr lvl="1"/>
            <a:r>
              <a:rPr lang="en-US" dirty="0" smtClean="0"/>
              <a:t>Processes: reproductive isolation and cohesion, mate recognition systems</a:t>
            </a:r>
          </a:p>
          <a:p>
            <a:pPr lvl="1"/>
            <a:r>
              <a:rPr lang="en-US" dirty="0" smtClean="0"/>
              <a:t>Historical: sequences in fossil record, ancestor/descendant lineages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Metaphysics/Ontology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Suppose species are meta-population lineages that change over time…</a:t>
            </a:r>
          </a:p>
          <a:p>
            <a:endParaRPr lang="en-US" dirty="0" smtClean="0"/>
          </a:p>
          <a:p>
            <a:r>
              <a:rPr lang="en-US" dirty="0" smtClean="0"/>
              <a:t>What fundamental, basic kinds of things are species?</a:t>
            </a:r>
          </a:p>
          <a:p>
            <a:endParaRPr lang="en-US" dirty="0" smtClean="0"/>
          </a:p>
          <a:p>
            <a:r>
              <a:rPr lang="en-US" dirty="0" smtClean="0"/>
              <a:t>Two possibilities</a:t>
            </a:r>
          </a:p>
          <a:p>
            <a:pPr lvl="1"/>
            <a:r>
              <a:rPr lang="en-US" dirty="0" smtClean="0"/>
              <a:t>Species are </a:t>
            </a:r>
            <a:r>
              <a:rPr lang="en-US" b="1" i="1" dirty="0" smtClean="0"/>
              <a:t>sets</a:t>
            </a:r>
            <a:r>
              <a:rPr lang="en-US" dirty="0" smtClean="0"/>
              <a:t> of things (“kinds”)</a:t>
            </a:r>
          </a:p>
          <a:p>
            <a:pPr lvl="2"/>
            <a:r>
              <a:rPr lang="en-US" dirty="0" smtClean="0"/>
              <a:t>Determined by possession of particular necessary and sufficient properties</a:t>
            </a:r>
          </a:p>
          <a:p>
            <a:pPr lvl="1"/>
            <a:r>
              <a:rPr lang="en-US" dirty="0" smtClean="0"/>
              <a:t>Species are </a:t>
            </a:r>
            <a:r>
              <a:rPr lang="en-US" b="1" i="1" dirty="0" smtClean="0"/>
              <a:t>individuals </a:t>
            </a:r>
            <a:endParaRPr lang="en-US" b="1" dirty="0" smtClean="0"/>
          </a:p>
          <a:p>
            <a:pPr lvl="2"/>
            <a:r>
              <a:rPr lang="en-US" dirty="0" smtClean="0"/>
              <a:t>Like individual organisms</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as “Individuals” Thesis</a:t>
            </a:r>
            <a:endParaRPr lang="en-US" dirty="0"/>
          </a:p>
        </p:txBody>
      </p:sp>
      <p:sp>
        <p:nvSpPr>
          <p:cNvPr id="3" name="Content Placeholder 2"/>
          <p:cNvSpPr>
            <a:spLocks noGrp="1"/>
          </p:cNvSpPr>
          <p:nvPr>
            <p:ph sz="half" idx="1"/>
          </p:nvPr>
        </p:nvSpPr>
        <p:spPr/>
        <p:txBody>
          <a:bodyPr>
            <a:normAutofit fontScale="92500"/>
          </a:bodyPr>
          <a:lstStyle/>
          <a:p>
            <a:r>
              <a:rPr lang="en-US" dirty="0" smtClean="0"/>
              <a:t>Species, like other “individuals”</a:t>
            </a:r>
            <a:endParaRPr lang="en-US" dirty="0" smtClean="0"/>
          </a:p>
          <a:p>
            <a:pPr lvl="1"/>
            <a:r>
              <a:rPr lang="en-US" dirty="0" smtClean="0"/>
              <a:t>are concrete, not abstract</a:t>
            </a:r>
          </a:p>
          <a:p>
            <a:pPr lvl="1"/>
            <a:r>
              <a:rPr lang="en-US" dirty="0" smtClean="0"/>
              <a:t>h</a:t>
            </a:r>
            <a:r>
              <a:rPr lang="en-US" dirty="0" smtClean="0"/>
              <a:t>ave parts, not members</a:t>
            </a:r>
          </a:p>
          <a:p>
            <a:pPr lvl="1"/>
            <a:r>
              <a:rPr lang="en-US" dirty="0" smtClean="0"/>
              <a:t>are </a:t>
            </a:r>
            <a:r>
              <a:rPr lang="en-US" dirty="0" err="1" smtClean="0"/>
              <a:t>spatio</a:t>
            </a:r>
            <a:r>
              <a:rPr lang="en-US" dirty="0" smtClean="0"/>
              <a:t>-temporally restricted</a:t>
            </a:r>
          </a:p>
          <a:p>
            <a:pPr lvl="2"/>
            <a:r>
              <a:rPr lang="en-US" dirty="0" smtClean="0"/>
              <a:t>Have a beginning </a:t>
            </a:r>
          </a:p>
          <a:p>
            <a:pPr lvl="3"/>
            <a:r>
              <a:rPr lang="en-US" dirty="0" smtClean="0"/>
              <a:t>(birth/speciation)</a:t>
            </a:r>
          </a:p>
          <a:p>
            <a:pPr lvl="2"/>
            <a:r>
              <a:rPr lang="en-US" dirty="0" smtClean="0"/>
              <a:t>Have an ending </a:t>
            </a:r>
          </a:p>
          <a:p>
            <a:pPr lvl="3"/>
            <a:r>
              <a:rPr lang="en-US" dirty="0" smtClean="0"/>
              <a:t>(death/extinction/new speciation)</a:t>
            </a:r>
            <a:endParaRPr lang="en-US" dirty="0" smtClean="0"/>
          </a:p>
          <a:p>
            <a:endParaRPr lang="en-US" dirty="0"/>
          </a:p>
        </p:txBody>
      </p:sp>
      <p:sp>
        <p:nvSpPr>
          <p:cNvPr id="4" name="Content Placeholder 3"/>
          <p:cNvSpPr>
            <a:spLocks noGrp="1"/>
          </p:cNvSpPr>
          <p:nvPr>
            <p:ph sz="half" idx="2"/>
          </p:nvPr>
        </p:nvSpPr>
        <p:spPr/>
        <p:txBody>
          <a:bodyPr>
            <a:normAutofit fontScale="92500"/>
          </a:bodyPr>
          <a:lstStyle/>
          <a:p>
            <a:pPr lvl="1"/>
            <a:r>
              <a:rPr lang="en-US" dirty="0" smtClean="0"/>
              <a:t>are </a:t>
            </a:r>
            <a:r>
              <a:rPr lang="en-US" dirty="0" err="1" smtClean="0"/>
              <a:t>spatio</a:t>
            </a:r>
            <a:r>
              <a:rPr lang="en-US" dirty="0" smtClean="0"/>
              <a:t>-temporally located</a:t>
            </a:r>
          </a:p>
          <a:p>
            <a:pPr lvl="2"/>
            <a:r>
              <a:rPr lang="en-US" dirty="0" smtClean="0"/>
              <a:t>at a particular time and place</a:t>
            </a:r>
          </a:p>
          <a:p>
            <a:pPr lvl="1"/>
            <a:r>
              <a:rPr lang="en-US" dirty="0" smtClean="0"/>
              <a:t>change </a:t>
            </a:r>
            <a:r>
              <a:rPr lang="en-US" dirty="0" smtClean="0"/>
              <a:t>over time </a:t>
            </a:r>
            <a:endParaRPr lang="en-US" dirty="0" smtClean="0"/>
          </a:p>
          <a:p>
            <a:pPr lvl="2"/>
            <a:r>
              <a:rPr lang="en-US" dirty="0" smtClean="0"/>
              <a:t>develop </a:t>
            </a:r>
            <a:r>
              <a:rPr lang="en-US" dirty="0" smtClean="0"/>
              <a:t>through a life-</a:t>
            </a:r>
            <a:r>
              <a:rPr lang="en-US" dirty="0" smtClean="0"/>
              <a:t>cycle</a:t>
            </a:r>
          </a:p>
          <a:p>
            <a:pPr lvl="1"/>
            <a:r>
              <a:rPr lang="en-US" dirty="0" smtClean="0"/>
              <a:t>have cohesion </a:t>
            </a:r>
            <a:endParaRPr lang="en-US" dirty="0" smtClean="0"/>
          </a:p>
          <a:p>
            <a:pPr lvl="2"/>
            <a:r>
              <a:rPr lang="en-US" dirty="0" smtClean="0"/>
              <a:t>like </a:t>
            </a:r>
            <a:r>
              <a:rPr lang="en-US" dirty="0" smtClean="0"/>
              <a:t>an organism’s physiological </a:t>
            </a:r>
            <a:r>
              <a:rPr lang="en-US" dirty="0" smtClean="0"/>
              <a:t>cohesion</a:t>
            </a:r>
          </a:p>
          <a:p>
            <a:pPr lvl="1"/>
            <a:r>
              <a:rPr lang="en-US" dirty="0" smtClean="0"/>
              <a:t>have a particular fate </a:t>
            </a:r>
            <a:endParaRPr lang="en-US" dirty="0" smtClean="0"/>
          </a:p>
          <a:p>
            <a:pPr lvl="2"/>
            <a:r>
              <a:rPr lang="en-US" dirty="0" smtClean="0"/>
              <a:t>biography </a:t>
            </a:r>
            <a:r>
              <a:rPr lang="en-US" dirty="0" smtClean="0"/>
              <a:t>or life </a:t>
            </a:r>
            <a:r>
              <a:rPr lang="en-US" dirty="0" smtClean="0"/>
              <a:t>story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a:t>
            </a:r>
            <a:r>
              <a:rPr lang="en-US" dirty="0" err="1" smtClean="0"/>
              <a:t>Ghiselin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the usual biological sense, ‘individual’ is a synonym for ‘organism’ but the ontological term is a much, much broader one.  Although all organisms are individuals in the ontological sense, not all individuals in the ontological sense are individuals in the usual biological sense.   We have suggested all sorts of things lacking the defining properties of ‘organism’ that might be given as examples of an ontological individual.  A chair is a piece of matter that an organism might sit on, and the world is full of such things.  Or consider a part of an individual: one of a person’s legs, or one of the legs of a chair.  A part of an organism can be individual, including not just each and every organ, but each and every cell, each and every molecule, and each and every atom… Likewise we can say that larger things can be individuals.  An individual society would be a good example.  If you do not like a society as an example of an individual, try the Earth, the Solar System, the Milky Way and the Universe. (</a:t>
            </a:r>
            <a:r>
              <a:rPr lang="en-US" dirty="0" err="1" smtClean="0"/>
              <a:t>Ghiselin</a:t>
            </a:r>
            <a:r>
              <a:rPr lang="en-US" dirty="0" smtClean="0"/>
              <a:t> 1997: 37-38)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Kevin de </a:t>
            </a:r>
            <a:r>
              <a:rPr lang="en-US" dirty="0" err="1" smtClean="0"/>
              <a:t>Queiroz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Organisms and species are not only individuals; they are very similar kinds of individuals in that both are lineage segments… Indeed, one could even go so far as to say that organisms and species (along with genes and cells) are members of the same category of individuals—lineage forming biological entities—although they obviously differ with respect to the level of organization. (de </a:t>
            </a:r>
            <a:r>
              <a:rPr lang="en-US" dirty="0" err="1" smtClean="0"/>
              <a:t>Queiroz</a:t>
            </a:r>
            <a:r>
              <a:rPr lang="en-US" dirty="0" smtClean="0"/>
              <a:t> 1999: 67)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individuals are real</a:t>
            </a:r>
            <a:endParaRPr lang="en-US" dirty="0"/>
          </a:p>
        </p:txBody>
      </p:sp>
      <p:sp>
        <p:nvSpPr>
          <p:cNvPr id="3" name="Content Placeholder 2"/>
          <p:cNvSpPr>
            <a:spLocks noGrp="1"/>
          </p:cNvSpPr>
          <p:nvPr>
            <p:ph sz="half" idx="1"/>
          </p:nvPr>
        </p:nvSpPr>
        <p:spPr/>
        <p:txBody>
          <a:bodyPr>
            <a:normAutofit fontScale="92500"/>
          </a:bodyPr>
          <a:lstStyle/>
          <a:p>
            <a:r>
              <a:rPr lang="en-US" dirty="0" smtClean="0"/>
              <a:t>The way…</a:t>
            </a:r>
          </a:p>
          <a:p>
            <a:pPr lvl="1"/>
            <a:r>
              <a:rPr lang="en-US" dirty="0" smtClean="0"/>
              <a:t>Socrates was real.</a:t>
            </a:r>
          </a:p>
          <a:p>
            <a:pPr lvl="1"/>
            <a:r>
              <a:rPr lang="en-US" dirty="0" smtClean="0"/>
              <a:t>I am real.</a:t>
            </a:r>
          </a:p>
          <a:p>
            <a:pPr lvl="1"/>
            <a:r>
              <a:rPr lang="en-US" dirty="0" smtClean="0"/>
              <a:t>you are real.</a:t>
            </a:r>
          </a:p>
          <a:p>
            <a:pPr lvl="1"/>
            <a:r>
              <a:rPr lang="en-US" dirty="0" smtClean="0"/>
              <a:t>an individual animal is real.</a:t>
            </a:r>
          </a:p>
          <a:p>
            <a:pPr lvl="1"/>
            <a:r>
              <a:rPr lang="en-US" dirty="0" smtClean="0"/>
              <a:t>an individual plant is real.</a:t>
            </a:r>
          </a:p>
          <a:p>
            <a:pPr lvl="1"/>
            <a:r>
              <a:rPr lang="en-US" dirty="0" smtClean="0"/>
              <a:t>an individual cell is real.</a:t>
            </a:r>
          </a:p>
          <a:p>
            <a:pPr lvl="1"/>
            <a:r>
              <a:rPr lang="en-US" dirty="0" smtClean="0"/>
              <a:t>an individual gene is real.</a:t>
            </a:r>
          </a:p>
        </p:txBody>
      </p:sp>
      <p:sp>
        <p:nvSpPr>
          <p:cNvPr id="4" name="Content Placeholder 3"/>
          <p:cNvSpPr>
            <a:spLocks noGrp="1"/>
          </p:cNvSpPr>
          <p:nvPr>
            <p:ph sz="half" idx="2"/>
          </p:nvPr>
        </p:nvSpPr>
        <p:spPr/>
        <p:txBody>
          <a:bodyPr>
            <a:normAutofit fontScale="92500"/>
          </a:bodyPr>
          <a:lstStyle/>
          <a:p>
            <a:r>
              <a:rPr lang="en-US" dirty="0" smtClean="0"/>
              <a:t>Occupying space and </a:t>
            </a:r>
            <a:r>
              <a:rPr lang="en-US" dirty="0" smtClean="0"/>
              <a:t>time</a:t>
            </a:r>
          </a:p>
          <a:p>
            <a:pPr lvl="1"/>
            <a:r>
              <a:rPr lang="en-US" dirty="0" err="1" smtClean="0"/>
              <a:t>Spatio</a:t>
            </a:r>
            <a:r>
              <a:rPr lang="en-US" dirty="0" smtClean="0"/>
              <a:t>-temporally restricted</a:t>
            </a:r>
          </a:p>
          <a:p>
            <a:pPr lvl="1"/>
            <a:r>
              <a:rPr lang="en-US" dirty="0" err="1" smtClean="0"/>
              <a:t>Spatio</a:t>
            </a:r>
            <a:r>
              <a:rPr lang="en-US" dirty="0" smtClean="0"/>
              <a:t>-temporally located</a:t>
            </a:r>
          </a:p>
          <a:p>
            <a:r>
              <a:rPr lang="en-US" dirty="0" smtClean="0"/>
              <a:t>Acting cohesively</a:t>
            </a:r>
          </a:p>
          <a:p>
            <a:r>
              <a:rPr lang="en-US" dirty="0" smtClean="0"/>
              <a:t>Having a beginning and an ending (birth and death)</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worry about species as individuals thesis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think organisms are individuals because the parts are all joined together.  Charles Darwin’s head was joined to Charles Darwin’s trunk.  But in the case of species, this is not so.  Charles Darwin was never linked up to Thomas Henry Huxley.  Of course, you might object that although Darwin’s head was never linked directly to his feet, they were linked indirectly through intermediate parts.  Analogously, as evolutionists presumably we believe that Darwin and Huxley were linked by actual physical entities (namely the succession of humans back to their shared ancestors).  But, this objection fails, for the point is that these links have now been broken and lost.  If (gruesome thought!) Darwin’s head were physically severed from his feet, we would certainly have no biological individual. (Ruse 1987: 232)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Darwin</a:t>
            </a:r>
            <a:endParaRPr lang="en-US" dirty="0"/>
          </a:p>
        </p:txBody>
      </p:sp>
      <p:sp>
        <p:nvSpPr>
          <p:cNvPr id="3" name="Content Placeholder 2"/>
          <p:cNvSpPr>
            <a:spLocks noGrp="1"/>
          </p:cNvSpPr>
          <p:nvPr>
            <p:ph idx="1"/>
          </p:nvPr>
        </p:nvSpPr>
        <p:spPr>
          <a:xfrm>
            <a:off x="457200" y="1600200"/>
            <a:ext cx="8229600" cy="4806244"/>
          </a:xfrm>
        </p:spPr>
        <p:txBody>
          <a:bodyPr>
            <a:normAutofit fontScale="85000" lnSpcReduction="10000"/>
          </a:bodyPr>
          <a:lstStyle/>
          <a:p>
            <a:r>
              <a:rPr lang="en-US" dirty="0" smtClean="0"/>
              <a:t>“I </a:t>
            </a:r>
            <a:r>
              <a:rPr lang="en-US" dirty="0"/>
              <a:t>have just been comparing definitions of species, &amp; stating briefly how systemic naturalists work out their subject... It is really laughable to see what different ideas are prominent in various naturalists minds, when they speak of “species”... in some resemblance is everything &amp; and descent of little weight--in some resemblance seems to go for nothing &amp; Creation the reigning idea--in some descent the key--in some sterility an unfailing test, with others not worth a farthing.  It all comes, I believe, from trying to define the </a:t>
            </a:r>
            <a:r>
              <a:rPr lang="en-US" dirty="0" err="1" smtClean="0"/>
              <a:t>undefinable</a:t>
            </a:r>
            <a:r>
              <a:rPr lang="en-US" dirty="0" smtClean="0"/>
              <a:t>.” </a:t>
            </a:r>
          </a:p>
          <a:p>
            <a:pPr lvl="1"/>
            <a:r>
              <a:rPr lang="en-US" dirty="0" smtClean="0"/>
              <a:t>(</a:t>
            </a:r>
            <a:r>
              <a:rPr lang="en-US" dirty="0"/>
              <a:t>Letter to Hooker December 24, </a:t>
            </a:r>
            <a:r>
              <a:rPr lang="en-US" dirty="0" smtClean="0"/>
              <a:t>1856)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worry:</a:t>
            </a:r>
            <a:endParaRPr lang="en-US" dirty="0"/>
          </a:p>
        </p:txBody>
      </p:sp>
      <p:sp>
        <p:nvSpPr>
          <p:cNvPr id="3" name="Content Placeholder 2"/>
          <p:cNvSpPr>
            <a:spLocks noGrp="1"/>
          </p:cNvSpPr>
          <p:nvPr>
            <p:ph idx="1"/>
          </p:nvPr>
        </p:nvSpPr>
        <p:spPr/>
        <p:txBody>
          <a:bodyPr/>
          <a:lstStyle/>
          <a:p>
            <a:r>
              <a:rPr lang="en-US" dirty="0" smtClean="0"/>
              <a:t>Organisms like Charles Darwin have a special kind of cohesion – physiological cohesion – not shared by species</a:t>
            </a:r>
          </a:p>
          <a:p>
            <a:pPr lvl="1"/>
            <a:r>
              <a:rPr lang="en-US" dirty="0" smtClean="0"/>
              <a:t>When the the cohesion is interrupted (say by a loss of a body part – a head) then the individual no longer exists.</a:t>
            </a:r>
          </a:p>
          <a:p>
            <a:r>
              <a:rPr lang="en-US" dirty="0" smtClean="0"/>
              <a:t>Species are different.  A loss of part of a species does not result in the death of the species.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response: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is true that vertebrate organisms like ourselves have an especially strong cohesion.  But this is a matter of degree.</a:t>
            </a:r>
          </a:p>
          <a:p>
            <a:pPr lvl="1"/>
            <a:r>
              <a:rPr lang="en-US" dirty="0" smtClean="0"/>
              <a:t>Lizards that can lose and re-grow tails.</a:t>
            </a:r>
          </a:p>
          <a:p>
            <a:pPr lvl="1"/>
            <a:r>
              <a:rPr lang="en-US" dirty="0" smtClean="0"/>
              <a:t>Worms that can be divided and grow as individuals</a:t>
            </a:r>
          </a:p>
          <a:p>
            <a:pPr lvl="1"/>
            <a:r>
              <a:rPr lang="en-US" dirty="0" smtClean="0"/>
              <a:t>Fungal forms that can break apart and reform.</a:t>
            </a:r>
          </a:p>
          <a:p>
            <a:pPr lvl="1"/>
            <a:r>
              <a:rPr lang="en-US" dirty="0" smtClean="0"/>
              <a:t>Plants that can be cut, spliced or replanted.</a:t>
            </a:r>
          </a:p>
          <a:p>
            <a:pPr lvl="1"/>
            <a:endParaRPr lang="en-US" dirty="0" smtClean="0"/>
          </a:p>
          <a:p>
            <a:r>
              <a:rPr lang="en-US" dirty="0" smtClean="0"/>
              <a:t>Our conception of “individuality” is biased by our preference and focus on things like us – large vertebrates.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a:t>
            </a:r>
            <a:r>
              <a:rPr lang="en-US" dirty="0" err="1" smtClean="0"/>
              <a:t>Ghiselin</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this stage, however, a more appropriate consideration is what we make of cohesiveness in those organisms and other common objects that may actually lose their cohesion for a time but regain it later on.   A situation in which an organism breaks up into component parts that never get back together is familiar to even the lay person.  Propagation  by cuttings, budding, and fission of some animals such as starfish are good examples.”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Ghiselin</a:t>
            </a:r>
            <a:r>
              <a:rPr lang="en-US" dirty="0" smtClean="0"/>
              <a:t> continues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fewer examples of organisms that break up, then fuse back together, but slime—molds are an example.  These fungi, which form lineages produced by asexual reproduction, forage independently on organic materials.  Later in their life cycle they come together and form a single mass. complete with reproductive organs that give rise to spores… Sponges too can be taken apart and made to </a:t>
            </a:r>
            <a:r>
              <a:rPr lang="en-US" dirty="0" err="1" smtClean="0"/>
              <a:t>reaggregate</a:t>
            </a:r>
            <a:r>
              <a:rPr lang="en-US" dirty="0" smtClean="0"/>
              <a:t> in the laboratory…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Slime-molds</a:t>
            </a:r>
            <a:endParaRPr lang="en-US" dirty="0"/>
          </a:p>
        </p:txBody>
      </p:sp>
      <p:pic>
        <p:nvPicPr>
          <p:cNvPr id="7" name="Content Placeholder 6" descr="slime_mold_lifecycle.gif"/>
          <p:cNvPicPr>
            <a:picLocks noGrp="1" noChangeAspect="1"/>
          </p:cNvPicPr>
          <p:nvPr>
            <p:ph sz="half" idx="1"/>
          </p:nvPr>
        </p:nvPicPr>
        <p:blipFill>
          <a:blip r:embed="rId2"/>
          <a:srcRect t="-23591" b="-23591"/>
          <a:stretch>
            <a:fillRect/>
          </a:stretch>
        </p:blipFill>
        <p:spPr>
          <a:xfrm>
            <a:off x="457200" y="886754"/>
            <a:ext cx="4038600" cy="4525963"/>
          </a:xfrm>
        </p:spPr>
      </p:pic>
      <p:pic>
        <p:nvPicPr>
          <p:cNvPr id="8" name="Content Placeholder 7" descr="slimemoldsporangia.jpg"/>
          <p:cNvPicPr>
            <a:picLocks noGrp="1" noChangeAspect="1"/>
          </p:cNvPicPr>
          <p:nvPr>
            <p:ph sz="half" idx="2"/>
          </p:nvPr>
        </p:nvPicPr>
        <p:blipFill>
          <a:blip r:embed="rId3"/>
          <a:srcRect t="-2862" b="-2862"/>
          <a:stretch>
            <a:fillRect/>
          </a:stretch>
        </p:blipFill>
        <p:spPr/>
      </p:pic>
      <p:pic>
        <p:nvPicPr>
          <p:cNvPr id="9" name="Picture 8"/>
          <p:cNvPicPr>
            <a:picLocks noChangeAspect="1"/>
          </p:cNvPicPr>
          <p:nvPr/>
        </p:nvPicPr>
        <p:blipFill>
          <a:blip r:embed="rId4"/>
          <a:stretch>
            <a:fillRect/>
          </a:stretch>
        </p:blipFill>
        <p:spPr>
          <a:xfrm>
            <a:off x="1054502" y="4775291"/>
            <a:ext cx="2771002" cy="184548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big complication:</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dirty="0" smtClean="0"/>
              <a:t>Not all individual </a:t>
            </a:r>
            <a:r>
              <a:rPr lang="en-US" b="1" dirty="0" smtClean="0"/>
              <a:t>organisms</a:t>
            </a:r>
            <a:r>
              <a:rPr lang="en-US" dirty="0" smtClean="0"/>
              <a:t> have the same type and degree of cohesion</a:t>
            </a:r>
          </a:p>
          <a:p>
            <a:pPr lvl="1"/>
            <a:r>
              <a:rPr lang="en-US" dirty="0" smtClean="0"/>
              <a:t>Human beings (and other big vertebrates) versus jellyfish and slime molds</a:t>
            </a:r>
          </a:p>
          <a:p>
            <a:pPr lvl="1"/>
            <a:r>
              <a:rPr lang="en-US" dirty="0" smtClean="0"/>
              <a:t>Human organisms are more of an individual (more cohesion etc.) than jellyfish.</a:t>
            </a:r>
          </a:p>
          <a:p>
            <a:endParaRPr lang="en-US" dirty="0" smtClean="0"/>
          </a:p>
          <a:p>
            <a:r>
              <a:rPr lang="en-US" dirty="0" smtClean="0"/>
              <a:t>Not all </a:t>
            </a:r>
            <a:r>
              <a:rPr lang="en-US" b="1" dirty="0" smtClean="0"/>
              <a:t>species</a:t>
            </a:r>
            <a:r>
              <a:rPr lang="en-US" dirty="0" smtClean="0"/>
              <a:t> have the same type and degree of cohesion</a:t>
            </a:r>
          </a:p>
          <a:p>
            <a:pPr lvl="1"/>
            <a:r>
              <a:rPr lang="en-US" dirty="0" smtClean="0"/>
              <a:t>Sexually reproducing species like humans and horses versus bacterial, viral, fungus and plant species</a:t>
            </a:r>
          </a:p>
          <a:p>
            <a:pPr lvl="1"/>
            <a:r>
              <a:rPr lang="en-US" dirty="0" smtClean="0"/>
              <a:t>The human species has more cohesion than viral, fungal, and plant species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so “reality” comes in degrees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Some individuals are more “real” than other individuals.</a:t>
            </a:r>
          </a:p>
          <a:p>
            <a:pPr lvl="1"/>
            <a:endParaRPr lang="en-US" dirty="0" smtClean="0"/>
          </a:p>
          <a:p>
            <a:pPr lvl="1"/>
            <a:r>
              <a:rPr lang="en-US" dirty="0" smtClean="0"/>
              <a:t>Most real: vertebrate individuals</a:t>
            </a:r>
          </a:p>
          <a:p>
            <a:pPr lvl="2"/>
            <a:r>
              <a:rPr lang="en-US" dirty="0" smtClean="0"/>
              <a:t>Comprised of “colonies” of cells and bacteria that form specialized physiological systems (cardio-vascular, digestive, neurological etc.)</a:t>
            </a:r>
          </a:p>
          <a:p>
            <a:endParaRPr lang="en-US" dirty="0" smtClean="0"/>
          </a:p>
        </p:txBody>
      </p:sp>
      <p:sp>
        <p:nvSpPr>
          <p:cNvPr id="4" name="Content Placeholder 3"/>
          <p:cNvSpPr>
            <a:spLocks noGrp="1"/>
          </p:cNvSpPr>
          <p:nvPr>
            <p:ph sz="half" idx="2"/>
          </p:nvPr>
        </p:nvSpPr>
        <p:spPr/>
        <p:txBody>
          <a:bodyPr>
            <a:normAutofit fontScale="92500" lnSpcReduction="20000"/>
          </a:bodyPr>
          <a:lstStyle/>
          <a:p>
            <a:r>
              <a:rPr lang="en-US" dirty="0" smtClean="0"/>
              <a:t>Some species are more “real” than other species</a:t>
            </a:r>
          </a:p>
          <a:p>
            <a:pPr lvl="1"/>
            <a:endParaRPr lang="en-US" dirty="0" smtClean="0"/>
          </a:p>
          <a:p>
            <a:pPr lvl="1"/>
            <a:r>
              <a:rPr lang="en-US" dirty="0" smtClean="0"/>
              <a:t>Most real: sexually reproducing, social vertebrates</a:t>
            </a:r>
          </a:p>
          <a:p>
            <a:pPr lvl="2"/>
            <a:r>
              <a:rPr lang="en-US" dirty="0" smtClean="0"/>
              <a:t>Comprised of populations of individual organisms that sexually reproduce, interact in groups and that have specialized social structures and divisions of labor</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For “species discoveries”</a:t>
            </a:r>
          </a:p>
          <a:p>
            <a:pPr lvl="1"/>
            <a:r>
              <a:rPr lang="en-US" dirty="0" smtClean="0"/>
              <a:t>Not all discoveries are equivalent</a:t>
            </a:r>
          </a:p>
          <a:p>
            <a:endParaRPr lang="en-US" dirty="0" smtClean="0"/>
          </a:p>
          <a:p>
            <a:r>
              <a:rPr lang="en-US" dirty="0" smtClean="0"/>
              <a:t>For “endangered species”</a:t>
            </a:r>
          </a:p>
          <a:p>
            <a:pPr lvl="1"/>
            <a:r>
              <a:rPr lang="en-US" dirty="0" smtClean="0"/>
              <a:t>Not all endangerments are equivalent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Metaphysics?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greater emphasis on individuality and less on ‘kinds’ </a:t>
            </a:r>
          </a:p>
          <a:p>
            <a:endParaRPr lang="en-US" dirty="0" smtClean="0"/>
          </a:p>
          <a:p>
            <a:r>
              <a:rPr lang="en-US" dirty="0" smtClean="0"/>
              <a:t>A framework for thinking about human individuality</a:t>
            </a:r>
          </a:p>
          <a:p>
            <a:pPr lvl="1"/>
            <a:r>
              <a:rPr lang="en-US" dirty="0" smtClean="0"/>
              <a:t>What precisely has cohesion?</a:t>
            </a:r>
          </a:p>
          <a:p>
            <a:pPr lvl="1"/>
            <a:r>
              <a:rPr lang="en-US" dirty="0" smtClean="0"/>
              <a:t>Mono-genomic cells </a:t>
            </a:r>
            <a:r>
              <a:rPr lang="en-US" u="sng" dirty="0" smtClean="0"/>
              <a:t>and</a:t>
            </a:r>
            <a:r>
              <a:rPr lang="en-US" dirty="0" smtClean="0"/>
              <a:t> bacteria with their genomes?</a:t>
            </a:r>
          </a:p>
          <a:p>
            <a:pPr lvl="2"/>
            <a:r>
              <a:rPr lang="en-US" dirty="0" smtClean="0"/>
              <a:t>Me and my bacteria?</a:t>
            </a:r>
          </a:p>
          <a:p>
            <a:endParaRPr lang="en-US" dirty="0" smtClean="0"/>
          </a:p>
          <a:p>
            <a:r>
              <a:rPr lang="en-US" dirty="0" smtClean="0"/>
              <a:t>A hierarchy of “individuality” and lineages</a:t>
            </a:r>
          </a:p>
          <a:p>
            <a:pPr lvl="1"/>
            <a:r>
              <a:rPr lang="en-US" dirty="0" smtClean="0"/>
              <a:t>species</a:t>
            </a:r>
          </a:p>
          <a:p>
            <a:pPr lvl="1"/>
            <a:r>
              <a:rPr lang="en-US" dirty="0" smtClean="0"/>
              <a:t>organism</a:t>
            </a:r>
          </a:p>
          <a:p>
            <a:pPr lvl="1"/>
            <a:r>
              <a:rPr lang="en-US" dirty="0" smtClean="0"/>
              <a:t>cell</a:t>
            </a:r>
          </a:p>
          <a:p>
            <a:pPr lvl="1"/>
            <a:r>
              <a:rPr lang="en-US" dirty="0" smtClean="0"/>
              <a:t>molecule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Thanks</a:t>
            </a:r>
            <a:br>
              <a:rPr lang="en-US" dirty="0" smtClean="0"/>
            </a:br>
            <a:r>
              <a:rPr lang="en-US" dirty="0" smtClean="0"/>
              <a:t/>
            </a:r>
            <a:br>
              <a:rPr lang="en-US" dirty="0" smtClean="0"/>
            </a:br>
            <a:r>
              <a:rPr lang="en-US" dirty="0" smtClean="0"/>
              <a:t>Questions or Comments?</a:t>
            </a:r>
            <a:br>
              <a:rPr lang="en-US" dirty="0" smtClean="0"/>
            </a:br>
            <a:r>
              <a:rPr lang="en-US" dirty="0" smtClean="0"/>
              <a:t/>
            </a:r>
            <a:br>
              <a:rPr lang="en-US" dirty="0" smtClean="0"/>
            </a:br>
            <a:r>
              <a:rPr lang="en-US" dirty="0" smtClean="0"/>
              <a:t>Richard Richards</a:t>
            </a:r>
            <a:br>
              <a:rPr lang="en-US" dirty="0" smtClean="0"/>
            </a:br>
            <a:r>
              <a:rPr lang="en-US" dirty="0" err="1" smtClean="0"/>
              <a:t>rrichard@ua.edu</a:t>
            </a:r>
            <a:endParaRPr lang="en-US" dirty="0"/>
          </a:p>
        </p:txBody>
      </p:sp>
      <p:sp>
        <p:nvSpPr>
          <p:cNvPr id="5" name="Text Placeholder 4"/>
          <p:cNvSpPr>
            <a:spLocks noGrp="1"/>
          </p:cNvSpPr>
          <p:nvPr>
            <p:ph type="subTitle" idx="1"/>
          </p:nvPr>
        </p:nvSpPr>
        <p:spPr/>
        <p:txBody>
          <a:bodyPr/>
          <a:lstStyle/>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of the Origin</a:t>
            </a:r>
            <a:endParaRPr lang="en-US" dirty="0"/>
          </a:p>
        </p:txBody>
      </p:sp>
      <p:sp>
        <p:nvSpPr>
          <p:cNvPr id="3" name="Content Placeholder 2"/>
          <p:cNvSpPr>
            <a:spLocks noGrp="1"/>
          </p:cNvSpPr>
          <p:nvPr>
            <p:ph idx="1"/>
          </p:nvPr>
        </p:nvSpPr>
        <p:spPr/>
        <p:txBody>
          <a:bodyPr>
            <a:normAutofit/>
          </a:bodyPr>
          <a:lstStyle/>
          <a:p>
            <a:r>
              <a:rPr lang="en-US" dirty="0" smtClean="0"/>
              <a:t>Darwin’s masterwork, </a:t>
            </a:r>
            <a:r>
              <a:rPr lang="en-US" i="1" dirty="0" smtClean="0"/>
              <a:t>On the Origin of Species</a:t>
            </a:r>
            <a:r>
              <a:rPr lang="en-US" dirty="0" smtClean="0"/>
              <a:t>, is about something he doesn’t seem to think exists – biological species.</a:t>
            </a:r>
          </a:p>
          <a:p>
            <a:endParaRPr lang="en-US" dirty="0" smtClean="0"/>
          </a:p>
          <a:p>
            <a:r>
              <a:rPr lang="en-US" dirty="0" smtClean="0"/>
              <a:t>Is he right?  </a:t>
            </a:r>
          </a:p>
          <a:p>
            <a:pPr lvl="1"/>
            <a:r>
              <a:rPr lang="en-US" dirty="0" smtClean="0"/>
              <a:t>There are no real species, only arbitrary groupings?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there are no species…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What do we make of claims to discover new species?</a:t>
            </a:r>
          </a:p>
          <a:p>
            <a:endParaRPr lang="en-US" dirty="0" smtClean="0"/>
          </a:p>
          <a:p>
            <a:r>
              <a:rPr lang="en-US" dirty="0" smtClean="0">
                <a:hlinkClick r:id="rId2"/>
              </a:rPr>
              <a:t>http://species.asu.edu/Top10</a:t>
            </a:r>
            <a:endParaRPr lang="en-US" dirty="0" smtClean="0"/>
          </a:p>
          <a:p>
            <a:endParaRPr lang="en-US" dirty="0"/>
          </a:p>
        </p:txBody>
      </p:sp>
      <p:sp>
        <p:nvSpPr>
          <p:cNvPr id="5" name="Content Placeholder 4"/>
          <p:cNvSpPr>
            <a:spLocks noGrp="1"/>
          </p:cNvSpPr>
          <p:nvPr>
            <p:ph sz="half" idx="2"/>
          </p:nvPr>
        </p:nvSpPr>
        <p:spPr/>
        <p:txBody>
          <a:bodyPr>
            <a:normAutofit lnSpcReduction="10000"/>
          </a:bodyPr>
          <a:lstStyle/>
          <a:p>
            <a:r>
              <a:rPr lang="en-US" dirty="0" smtClean="0"/>
              <a:t>What do we make of claims that a species is endangered?</a:t>
            </a:r>
          </a:p>
          <a:p>
            <a:endParaRPr lang="en-US" dirty="0" smtClean="0"/>
          </a:p>
          <a:p>
            <a:r>
              <a:rPr lang="en-US" dirty="0" smtClean="0"/>
              <a:t>And how do we apply endangered species legislation?</a:t>
            </a:r>
          </a:p>
          <a:p>
            <a:endParaRPr lang="en-US" dirty="0" smtClean="0"/>
          </a:p>
          <a:p>
            <a:r>
              <a:rPr lang="en-US" dirty="0" smtClean="0">
                <a:hlinkClick r:id="rId3"/>
              </a:rPr>
              <a:t>http://www.fws.gov/endangered/</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two worries:</a:t>
            </a:r>
            <a:endParaRPr lang="en-US" dirty="0"/>
          </a:p>
        </p:txBody>
      </p:sp>
      <p:sp>
        <p:nvSpPr>
          <p:cNvPr id="5" name="Text Placeholder 4"/>
          <p:cNvSpPr>
            <a:spLocks noGrp="1"/>
          </p:cNvSpPr>
          <p:nvPr>
            <p:ph type="body" idx="1"/>
          </p:nvPr>
        </p:nvSpPr>
        <p:spPr/>
        <p:txBody>
          <a:bodyPr>
            <a:normAutofit/>
          </a:bodyPr>
          <a:lstStyle/>
          <a:p>
            <a:r>
              <a:rPr lang="en-US" dirty="0" smtClean="0"/>
              <a:t>Species </a:t>
            </a:r>
            <a:r>
              <a:rPr lang="en-US" dirty="0" err="1" smtClean="0"/>
              <a:t>taxa</a:t>
            </a:r>
            <a:r>
              <a:rPr lang="en-US" dirty="0" smtClean="0"/>
              <a:t> are “vague”</a:t>
            </a:r>
            <a:endParaRPr lang="en-US" dirty="0"/>
          </a:p>
        </p:txBody>
      </p:sp>
      <p:sp>
        <p:nvSpPr>
          <p:cNvPr id="3" name="Content Placeholder 2"/>
          <p:cNvSpPr>
            <a:spLocks noGrp="1"/>
          </p:cNvSpPr>
          <p:nvPr>
            <p:ph sz="half" idx="2"/>
          </p:nvPr>
        </p:nvSpPr>
        <p:spPr/>
        <p:txBody>
          <a:bodyPr>
            <a:normAutofit/>
          </a:bodyPr>
          <a:lstStyle/>
          <a:p>
            <a:r>
              <a:rPr lang="en-US" dirty="0" smtClean="0"/>
              <a:t>The boundaries of species </a:t>
            </a:r>
            <a:r>
              <a:rPr lang="en-US" dirty="0" err="1" smtClean="0"/>
              <a:t>taxa</a:t>
            </a:r>
            <a:r>
              <a:rPr lang="en-US" dirty="0" smtClean="0"/>
              <a:t> are fuzzy – over time and across space. </a:t>
            </a:r>
          </a:p>
          <a:p>
            <a:r>
              <a:rPr lang="en-US" b="1" dirty="0" smtClean="0"/>
              <a:t>Where we draw the boundaries is arbitrary.</a:t>
            </a:r>
          </a:p>
          <a:p>
            <a:endParaRPr lang="en-US" b="1" dirty="0" smtClean="0"/>
          </a:p>
        </p:txBody>
      </p:sp>
      <p:sp>
        <p:nvSpPr>
          <p:cNvPr id="6" name="Text Placeholder 5"/>
          <p:cNvSpPr>
            <a:spLocks noGrp="1"/>
          </p:cNvSpPr>
          <p:nvPr>
            <p:ph type="body" sz="quarter" idx="3"/>
          </p:nvPr>
        </p:nvSpPr>
        <p:spPr/>
        <p:txBody>
          <a:bodyPr/>
          <a:lstStyle/>
          <a:p>
            <a:r>
              <a:rPr lang="en-US" dirty="0" smtClean="0"/>
              <a:t>“The Species Problem”</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There are multiple, inconsistent ways to conceive species.  </a:t>
            </a:r>
          </a:p>
          <a:p>
            <a:r>
              <a:rPr lang="en-US" dirty="0" smtClean="0"/>
              <a:t>No species concept is adequate.</a:t>
            </a:r>
          </a:p>
          <a:p>
            <a:r>
              <a:rPr lang="en-US" dirty="0" smtClean="0"/>
              <a:t>Whether a group of organisms counts as a species depends on which concept is used.</a:t>
            </a:r>
          </a:p>
          <a:p>
            <a:r>
              <a:rPr lang="en-US" b="1" dirty="0" smtClean="0"/>
              <a:t>Which concept we use is arbitrary.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One standard philosophical way to think about the question: Are species real?</a:t>
            </a:r>
            <a:endParaRPr lang="en-US" sz="3200" dirty="0"/>
          </a:p>
        </p:txBody>
      </p:sp>
      <p:sp>
        <p:nvSpPr>
          <p:cNvPr id="6" name="Content Placeholder 5"/>
          <p:cNvSpPr>
            <a:spLocks noGrp="1"/>
          </p:cNvSpPr>
          <p:nvPr>
            <p:ph idx="1"/>
          </p:nvPr>
        </p:nvSpPr>
        <p:spPr/>
        <p:txBody>
          <a:bodyPr>
            <a:noAutofit/>
          </a:bodyPr>
          <a:lstStyle/>
          <a:p>
            <a:r>
              <a:rPr lang="en-US" sz="2800" dirty="0" smtClean="0"/>
              <a:t>Species are real if they are “natural kinds.”</a:t>
            </a:r>
          </a:p>
          <a:p>
            <a:endParaRPr lang="en-US" sz="2000" dirty="0" smtClean="0"/>
          </a:p>
          <a:p>
            <a:r>
              <a:rPr lang="en-US" sz="2000" b="1" dirty="0" smtClean="0"/>
              <a:t>Natural kinds </a:t>
            </a:r>
            <a:r>
              <a:rPr lang="en-US" sz="2000" dirty="0" smtClean="0"/>
              <a:t>“cut nature at its joints.”</a:t>
            </a:r>
          </a:p>
          <a:p>
            <a:pPr lvl="1"/>
            <a:r>
              <a:rPr lang="en-US" sz="1800" dirty="0" smtClean="0"/>
              <a:t>Subject to scientific law</a:t>
            </a:r>
          </a:p>
          <a:p>
            <a:pPr lvl="1"/>
            <a:r>
              <a:rPr lang="en-US" sz="1800" dirty="0" smtClean="0"/>
              <a:t>Studied by science</a:t>
            </a:r>
          </a:p>
          <a:p>
            <a:pPr lvl="1"/>
            <a:r>
              <a:rPr lang="en-US" sz="1800" dirty="0" smtClean="0"/>
              <a:t>Reflect real things and processes in the world</a:t>
            </a:r>
          </a:p>
          <a:p>
            <a:pPr lvl="1"/>
            <a:r>
              <a:rPr lang="en-US" sz="1800" dirty="0" smtClean="0"/>
              <a:t>Set of things with necessary and sufficient properties</a:t>
            </a:r>
          </a:p>
          <a:p>
            <a:endParaRPr lang="en-US" sz="2000" dirty="0" smtClean="0"/>
          </a:p>
          <a:p>
            <a:r>
              <a:rPr lang="en-US" sz="2000" dirty="0" smtClean="0"/>
              <a:t>Examples:</a:t>
            </a:r>
          </a:p>
          <a:p>
            <a:pPr lvl="1"/>
            <a:r>
              <a:rPr lang="en-US" sz="1800" dirty="0" smtClean="0"/>
              <a:t>Elements and compounds: hydrogen, oxygen, gold, water, methane</a:t>
            </a:r>
          </a:p>
          <a:p>
            <a:pPr lvl="1"/>
            <a:r>
              <a:rPr lang="en-US" sz="1800" dirty="0" smtClean="0"/>
              <a:t>Atoms, electrons, quarks</a:t>
            </a:r>
          </a:p>
          <a:p>
            <a:pPr lvl="1"/>
            <a:r>
              <a:rPr lang="en-US" sz="1800" dirty="0" smtClean="0"/>
              <a:t>Proteins, fatty acids, DNA</a:t>
            </a:r>
          </a:p>
          <a:p>
            <a:pPr lvl="1"/>
            <a:r>
              <a:rPr lang="en-US" sz="1800" dirty="0" smtClean="0"/>
              <a:t>Forces: gravitational, strong, weak, magnetic</a:t>
            </a:r>
          </a:p>
          <a:p>
            <a:pPr lvl="1"/>
            <a:r>
              <a:rPr lang="en-US" sz="1800" dirty="0" smtClean="0"/>
              <a:t>Organisms, genes </a:t>
            </a:r>
            <a:br>
              <a:rPr lang="en-US" sz="1800" dirty="0" smtClean="0"/>
            </a:b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less real kinds of kinds:</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Conventional kinds:</a:t>
            </a:r>
          </a:p>
          <a:p>
            <a:pPr lvl="1"/>
            <a:r>
              <a:rPr lang="en-US" dirty="0" smtClean="0"/>
              <a:t>Things that share certain properties and are real because we treat them as real through social conventions</a:t>
            </a:r>
          </a:p>
          <a:p>
            <a:pPr lvl="1"/>
            <a:endParaRPr lang="en-US" dirty="0" smtClean="0"/>
          </a:p>
          <a:p>
            <a:pPr lvl="1"/>
            <a:r>
              <a:rPr lang="en-US" dirty="0" smtClean="0"/>
              <a:t>Examples: </a:t>
            </a:r>
          </a:p>
          <a:p>
            <a:pPr lvl="2"/>
            <a:r>
              <a:rPr lang="en-US" dirty="0" smtClean="0"/>
              <a:t>Dollar bills</a:t>
            </a:r>
          </a:p>
          <a:p>
            <a:pPr lvl="2"/>
            <a:r>
              <a:rPr lang="en-US" dirty="0" smtClean="0"/>
              <a:t>Social status and roles (professor/student)</a:t>
            </a:r>
          </a:p>
          <a:p>
            <a:pPr lvl="2"/>
            <a:r>
              <a:rPr lang="en-US" dirty="0" smtClean="0"/>
              <a:t> institutions (universities, departments)</a:t>
            </a:r>
          </a:p>
          <a:p>
            <a:pPr lvl="2"/>
            <a:r>
              <a:rPr lang="en-US" dirty="0" smtClean="0"/>
              <a:t>Vegetables</a:t>
            </a:r>
          </a:p>
          <a:p>
            <a:pPr lvl="2"/>
            <a:r>
              <a:rPr lang="en-US" dirty="0" smtClean="0"/>
              <a:t>Weeds.</a:t>
            </a:r>
          </a:p>
          <a:p>
            <a:pPr lvl="2"/>
            <a:endParaRPr lang="en-US" dirty="0" smtClean="0"/>
          </a:p>
        </p:txBody>
      </p:sp>
      <p:sp>
        <p:nvSpPr>
          <p:cNvPr id="7" name="Content Placeholder 6"/>
          <p:cNvSpPr>
            <a:spLocks noGrp="1"/>
          </p:cNvSpPr>
          <p:nvPr>
            <p:ph sz="half" idx="2"/>
          </p:nvPr>
        </p:nvSpPr>
        <p:spPr/>
        <p:txBody>
          <a:bodyPr>
            <a:normAutofit fontScale="92500" lnSpcReduction="20000"/>
          </a:bodyPr>
          <a:lstStyle/>
          <a:p>
            <a:r>
              <a:rPr lang="en-US" dirty="0" smtClean="0"/>
              <a:t>Artificial kinds:</a:t>
            </a:r>
          </a:p>
          <a:p>
            <a:pPr lvl="1"/>
            <a:r>
              <a:rPr lang="en-US" dirty="0" smtClean="0"/>
              <a:t>Things that share certain properties, but are not natural kinds nor are treated as real by conventions</a:t>
            </a:r>
          </a:p>
          <a:p>
            <a:pPr lvl="1"/>
            <a:endParaRPr lang="en-US" dirty="0" smtClean="0"/>
          </a:p>
          <a:p>
            <a:pPr lvl="1"/>
            <a:r>
              <a:rPr lang="en-US" dirty="0" smtClean="0"/>
              <a:t>Examples: </a:t>
            </a:r>
          </a:p>
          <a:p>
            <a:pPr lvl="2"/>
            <a:r>
              <a:rPr lang="en-US" dirty="0" smtClean="0"/>
              <a:t>Blue foods</a:t>
            </a:r>
          </a:p>
          <a:p>
            <a:pPr lvl="2"/>
            <a:r>
              <a:rPr lang="en-US" dirty="0" smtClean="0"/>
              <a:t>Cars made on Monday</a:t>
            </a:r>
          </a:p>
          <a:p>
            <a:pPr lvl="2"/>
            <a:r>
              <a:rPr lang="en-US" dirty="0" smtClean="0"/>
              <a:t>Things bigger than a breadbox</a:t>
            </a:r>
          </a:p>
          <a:p>
            <a:pPr lvl="2"/>
            <a:r>
              <a:rPr lang="en-US" dirty="0" smtClean="0"/>
              <a:t>Blue states and red states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 this way of thinking:</a:t>
            </a:r>
            <a:endParaRPr lang="en-US" dirty="0"/>
          </a:p>
        </p:txBody>
      </p:sp>
      <p:sp>
        <p:nvSpPr>
          <p:cNvPr id="6" name="Content Placeholder 5"/>
          <p:cNvSpPr>
            <a:spLocks noGrp="1"/>
          </p:cNvSpPr>
          <p:nvPr>
            <p:ph idx="1"/>
          </p:nvPr>
        </p:nvSpPr>
        <p:spPr/>
        <p:txBody>
          <a:bodyPr>
            <a:normAutofit/>
          </a:bodyPr>
          <a:lstStyle/>
          <a:p>
            <a:r>
              <a:rPr lang="en-US" dirty="0" smtClean="0"/>
              <a:t>Things are </a:t>
            </a:r>
          </a:p>
          <a:p>
            <a:pPr lvl="1"/>
            <a:r>
              <a:rPr lang="en-US" dirty="0" smtClean="0"/>
              <a:t>Real if they are natural kinds</a:t>
            </a:r>
          </a:p>
          <a:p>
            <a:pPr lvl="1"/>
            <a:r>
              <a:rPr lang="en-US" dirty="0" smtClean="0"/>
              <a:t>Merely “real by convention” if they are conventional kinds</a:t>
            </a:r>
          </a:p>
          <a:p>
            <a:pPr lvl="1"/>
            <a:r>
              <a:rPr lang="en-US" dirty="0" smtClean="0"/>
              <a:t>Not real at all if they are artificial kinds </a:t>
            </a:r>
          </a:p>
          <a:p>
            <a:endParaRPr lang="en-US" dirty="0" smtClean="0"/>
          </a:p>
          <a:p>
            <a:r>
              <a:rPr lang="en-US" dirty="0" smtClean="0"/>
              <a:t>Which of these are species?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TotalTime>
  <Words>2747</Words>
  <Application>Microsoft Macintosh PowerPoint</Application>
  <PresentationFormat>On-screen Show (4:3)</PresentationFormat>
  <Paragraphs>303</Paragraphs>
  <Slides>39</Slides>
  <Notes>0</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Are Species Real?</vt:lpstr>
      <vt:lpstr>Charles Darwin in his  Origin of Species</vt:lpstr>
      <vt:lpstr>More Darwin</vt:lpstr>
      <vt:lpstr>Irony of the Origin</vt:lpstr>
      <vt:lpstr>If there are no species…</vt:lpstr>
      <vt:lpstr>Darwin’s two worries:</vt:lpstr>
      <vt:lpstr>One standard philosophical way to think about the question: Are species real?</vt:lpstr>
      <vt:lpstr>Other less real kinds of kinds:</vt:lpstr>
      <vt:lpstr>On this way of thinking:</vt:lpstr>
      <vt:lpstr>The standard view in biology:</vt:lpstr>
      <vt:lpstr>Two main problems for species as natural kinds:</vt:lpstr>
      <vt:lpstr>“The Species Problem”</vt:lpstr>
      <vt:lpstr>Richard Mayden’s list of species concepts:</vt:lpstr>
      <vt:lpstr>A categorized list of species concepts:</vt:lpstr>
      <vt:lpstr>Anti-realist responses to Species Problem</vt:lpstr>
      <vt:lpstr>Two kinds of anti-realism</vt:lpstr>
      <vt:lpstr>Why the radical anti-realism is implausible</vt:lpstr>
      <vt:lpstr>Question:</vt:lpstr>
      <vt:lpstr>A Realist Solution</vt:lpstr>
      <vt:lpstr>Division of conceptual labor solution to the Species Problem</vt:lpstr>
      <vt:lpstr>What evolutionary theory tells us: Two Dimensions of Species</vt:lpstr>
      <vt:lpstr>Single Theoretical Concept?</vt:lpstr>
      <vt:lpstr>Operational concepts:</vt:lpstr>
      <vt:lpstr>Metaphysics/Ontology</vt:lpstr>
      <vt:lpstr>Species as “Individuals” Thesis</vt:lpstr>
      <vt:lpstr>Michael Ghiselin</vt:lpstr>
      <vt:lpstr>Kevin de Queiroz</vt:lpstr>
      <vt:lpstr>How individuals are real</vt:lpstr>
      <vt:lpstr>One worry about species as individuals thesis</vt:lpstr>
      <vt:lpstr>The worry:</vt:lpstr>
      <vt:lpstr>One response:</vt:lpstr>
      <vt:lpstr>Michael Ghiselin:</vt:lpstr>
      <vt:lpstr>Ghiselin continues</vt:lpstr>
      <vt:lpstr>Slime-molds</vt:lpstr>
      <vt:lpstr>One big complication:</vt:lpstr>
      <vt:lpstr>If so “reality” comes in degrees</vt:lpstr>
      <vt:lpstr>Implications:</vt:lpstr>
      <vt:lpstr>A New Metaphysics?</vt:lpstr>
      <vt:lpstr>Thanks  Questions or Comments?  Richard Richards rrichard@ua.edu</vt:lpstr>
    </vt:vector>
  </TitlesOfParts>
  <Company>University of Alabama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Species Real?</dc:title>
  <dc:creator>Richard Richards</dc:creator>
  <cp:lastModifiedBy>Richard Richards</cp:lastModifiedBy>
  <cp:revision>12</cp:revision>
  <cp:lastPrinted>2012-10-15T21:53:25Z</cp:lastPrinted>
  <dcterms:created xsi:type="dcterms:W3CDTF">2012-10-17T14:06:44Z</dcterms:created>
  <dcterms:modified xsi:type="dcterms:W3CDTF">2012-10-17T14:18:45Z</dcterms:modified>
</cp:coreProperties>
</file>